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6" r:id="rId2"/>
    <p:sldId id="257" r:id="rId3"/>
    <p:sldId id="258"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pple" initials="A"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00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34615" autoAdjust="0"/>
    <p:restoredTop sz="86346" autoAdjust="0"/>
  </p:normalViewPr>
  <p:slideViewPr>
    <p:cSldViewPr>
      <p:cViewPr varScale="1">
        <p:scale>
          <a:sx n="54" d="100"/>
          <a:sy n="54" d="100"/>
        </p:scale>
        <p:origin x="-1522" y="-67"/>
      </p:cViewPr>
      <p:guideLst>
        <p:guide orient="horz" pos="2160"/>
        <p:guide pos="2880"/>
      </p:guideLst>
    </p:cSldViewPr>
  </p:slideViewPr>
  <p:outlineViewPr>
    <p:cViewPr>
      <p:scale>
        <a:sx n="33" d="100"/>
        <a:sy n="33" d="100"/>
      </p:scale>
      <p:origin x="246"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29B4B3-6742-4329-B903-8188C7EEA00A}" type="datetimeFigureOut">
              <a:rPr lang="en-US" smtClean="0"/>
              <a:pPr/>
              <a:t>8/28/2014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85547F-C894-4FCB-B9DF-6BC101C1D50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185547F-C894-4FCB-B9DF-6BC101C1D509}"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18CE01F-4497-4BAA-AFC0-B9637F3259C2}" type="datetimeFigureOut">
              <a:rPr lang="en-US" smtClean="0"/>
              <a:pPr/>
              <a:t>8/28/2014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E2F5D4-A90F-472A-9D7D-415C4D5986B4}" type="slidenum">
              <a:rPr lang="en-US" smtClean="0"/>
              <a:pPr/>
              <a:t>‹#›</a:t>
            </a:fld>
            <a:endParaRPr lang="en-US"/>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8CE01F-4497-4BAA-AFC0-B9637F3259C2}" type="datetimeFigureOut">
              <a:rPr lang="en-US" smtClean="0"/>
              <a:pPr/>
              <a:t>8/28/2014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E2F5D4-A90F-472A-9D7D-415C4D5986B4}" type="slidenum">
              <a:rPr lang="en-US" smtClean="0"/>
              <a:pPr/>
              <a:t>‹#›</a:t>
            </a:fld>
            <a:endParaRPr lang="en-US"/>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8CE01F-4497-4BAA-AFC0-B9637F3259C2}" type="datetimeFigureOut">
              <a:rPr lang="en-US" smtClean="0"/>
              <a:pPr/>
              <a:t>8/28/2014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E2F5D4-A90F-472A-9D7D-415C4D5986B4}" type="slidenum">
              <a:rPr lang="en-US" smtClean="0"/>
              <a:pPr/>
              <a:t>‹#›</a:t>
            </a:fld>
            <a:endParaRPr lang="en-US"/>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8CE01F-4497-4BAA-AFC0-B9637F3259C2}" type="datetimeFigureOut">
              <a:rPr lang="en-US" smtClean="0"/>
              <a:pPr/>
              <a:t>8/28/2014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E2F5D4-A90F-472A-9D7D-415C4D5986B4}" type="slidenum">
              <a:rPr lang="en-US" smtClean="0"/>
              <a:pPr/>
              <a:t>‹#›</a:t>
            </a:fld>
            <a:endParaRPr lang="en-US"/>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8CE01F-4497-4BAA-AFC0-B9637F3259C2}" type="datetimeFigureOut">
              <a:rPr lang="en-US" smtClean="0"/>
              <a:pPr/>
              <a:t>8/28/2014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E2F5D4-A90F-472A-9D7D-415C4D5986B4}" type="slidenum">
              <a:rPr lang="en-US" smtClean="0"/>
              <a:pPr/>
              <a:t>‹#›</a:t>
            </a:fld>
            <a:endParaRPr lang="en-US"/>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18CE01F-4497-4BAA-AFC0-B9637F3259C2}" type="datetimeFigureOut">
              <a:rPr lang="en-US" smtClean="0"/>
              <a:pPr/>
              <a:t>8/28/2014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E2F5D4-A90F-472A-9D7D-415C4D5986B4}" type="slidenum">
              <a:rPr lang="en-US" smtClean="0"/>
              <a:pPr/>
              <a:t>‹#›</a:t>
            </a:fld>
            <a:endParaRPr lang="en-US"/>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18CE01F-4497-4BAA-AFC0-B9637F3259C2}" type="datetimeFigureOut">
              <a:rPr lang="en-US" smtClean="0"/>
              <a:pPr/>
              <a:t>8/28/2014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8E2F5D4-A90F-472A-9D7D-415C4D5986B4}" type="slidenum">
              <a:rPr lang="en-US" smtClean="0"/>
              <a:pPr/>
              <a:t>‹#›</a:t>
            </a:fld>
            <a:endParaRPr lang="en-US"/>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8CE01F-4497-4BAA-AFC0-B9637F3259C2}" type="datetimeFigureOut">
              <a:rPr lang="en-US" smtClean="0"/>
              <a:pPr/>
              <a:t>8/28/2014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E2F5D4-A90F-472A-9D7D-415C4D5986B4}" type="slidenum">
              <a:rPr lang="en-US" smtClean="0"/>
              <a:pPr/>
              <a:t>‹#›</a:t>
            </a:fld>
            <a:endParaRPr lang="en-US"/>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8CE01F-4497-4BAA-AFC0-B9637F3259C2}" type="datetimeFigureOut">
              <a:rPr lang="en-US" smtClean="0"/>
              <a:pPr/>
              <a:t>8/28/2014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8E2F5D4-A90F-472A-9D7D-415C4D5986B4}" type="slidenum">
              <a:rPr lang="en-US" smtClean="0"/>
              <a:pPr/>
              <a:t>‹#›</a:t>
            </a:fld>
            <a:endParaRPr lang="en-US"/>
          </a:p>
        </p:txBody>
      </p:sp>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8CE01F-4497-4BAA-AFC0-B9637F3259C2}" type="datetimeFigureOut">
              <a:rPr lang="en-US" smtClean="0"/>
              <a:pPr/>
              <a:t>8/28/2014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E2F5D4-A90F-472A-9D7D-415C4D5986B4}" type="slidenum">
              <a:rPr lang="en-US" smtClean="0"/>
              <a:pPr/>
              <a:t>‹#›</a:t>
            </a:fld>
            <a:endParaRPr lang="en-US"/>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8CE01F-4497-4BAA-AFC0-B9637F3259C2}" type="datetimeFigureOut">
              <a:rPr lang="en-US" smtClean="0"/>
              <a:pPr/>
              <a:t>8/28/2014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E2F5D4-A90F-472A-9D7D-415C4D5986B4}" type="slidenum">
              <a:rPr lang="en-US" smtClean="0"/>
              <a:pPr/>
              <a:t>‹#›</a:t>
            </a:fld>
            <a:endParaRPr lang="en-US"/>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8CE01F-4497-4BAA-AFC0-B9637F3259C2}" type="datetimeFigureOut">
              <a:rPr lang="en-US" smtClean="0"/>
              <a:pPr/>
              <a:t>8/28/2014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E2F5D4-A90F-472A-9D7D-415C4D5986B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slow"/>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895600"/>
            <a:ext cx="8686800" cy="3352800"/>
          </a:xfrm>
          <a:gradFill flip="none" rotWithShape="1">
            <a:gsLst>
              <a:gs pos="0">
                <a:schemeClr val="accent3">
                  <a:lumMod val="75000"/>
                  <a:tint val="66000"/>
                  <a:satMod val="160000"/>
                </a:schemeClr>
              </a:gs>
              <a:gs pos="50000">
                <a:schemeClr val="accent3">
                  <a:lumMod val="75000"/>
                  <a:tint val="44500"/>
                  <a:satMod val="160000"/>
                </a:schemeClr>
              </a:gs>
              <a:gs pos="100000">
                <a:schemeClr val="accent3">
                  <a:lumMod val="75000"/>
                  <a:tint val="23500"/>
                  <a:satMod val="160000"/>
                </a:schemeClr>
              </a:gs>
            </a:gsLst>
            <a:lin ang="2700000" scaled="1"/>
            <a:tileRect/>
          </a:gradFill>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normAutofit fontScale="90000"/>
          </a:bodyPr>
          <a:lstStyle/>
          <a:p>
            <a:r>
              <a:rPr lang="en-US" sz="6700" b="1" i="1" dirty="0" smtClean="0"/>
              <a:t>   </a:t>
            </a:r>
            <a:r>
              <a:rPr lang="en-US" sz="6000" b="1" i="1" dirty="0" smtClean="0"/>
              <a:t/>
            </a:r>
            <a:br>
              <a:rPr lang="en-US" sz="6000" b="1" i="1" dirty="0" smtClean="0"/>
            </a:br>
            <a:r>
              <a:rPr lang="en-US" dirty="0" smtClean="0">
                <a:solidFill>
                  <a:srgbClr val="7030A0"/>
                </a:solidFill>
                <a:effectLst>
                  <a:outerShdw blurRad="38100" dist="38100" dir="2700000" algn="tl">
                    <a:srgbClr val="000000">
                      <a:alpha val="43137"/>
                    </a:srgbClr>
                  </a:outerShdw>
                </a:effectLst>
              </a:rPr>
              <a:t>WHAT IS A PRODUCT?</a:t>
            </a:r>
            <a:br>
              <a:rPr lang="en-US" dirty="0" smtClean="0">
                <a:solidFill>
                  <a:srgbClr val="7030A0"/>
                </a:solidFill>
                <a:effectLst>
                  <a:outerShdw blurRad="38100" dist="38100" dir="2700000" algn="tl">
                    <a:srgbClr val="000000">
                      <a:alpha val="43137"/>
                    </a:srgbClr>
                  </a:outerShdw>
                </a:effectLst>
              </a:rPr>
            </a:br>
            <a:r>
              <a:rPr lang="en-US" dirty="0" smtClean="0">
                <a:solidFill>
                  <a:srgbClr val="7030A0"/>
                </a:solidFill>
                <a:effectLst>
                  <a:outerShdw blurRad="38100" dist="38100" dir="2700000" algn="tl">
                    <a:srgbClr val="000000">
                      <a:alpha val="43137"/>
                    </a:srgbClr>
                  </a:outerShdw>
                </a:effectLst>
              </a:rPr>
              <a:t>  “everything the purchaser gets in exchange for his money” </a:t>
            </a:r>
            <a:r>
              <a:rPr lang="en-US" dirty="0">
                <a:solidFill>
                  <a:srgbClr val="7030A0"/>
                </a:solidFill>
                <a:effectLst>
                  <a:outerShdw blurRad="38100" dist="38100" dir="2700000" algn="tl">
                    <a:srgbClr val="000000">
                      <a:alpha val="43137"/>
                    </a:srgbClr>
                  </a:outerShdw>
                </a:effectLst>
              </a:rPr>
              <a:t/>
            </a:r>
            <a:br>
              <a:rPr lang="en-US" dirty="0">
                <a:solidFill>
                  <a:srgbClr val="7030A0"/>
                </a:solidFill>
                <a:effectLst>
                  <a:outerShdw blurRad="38100" dist="38100" dir="2700000" algn="tl">
                    <a:srgbClr val="000000">
                      <a:alpha val="43137"/>
                    </a:srgbClr>
                  </a:outerShdw>
                </a:effectLst>
              </a:rPr>
            </a:br>
            <a:r>
              <a:rPr lang="en-US" dirty="0" smtClean="0">
                <a:solidFill>
                  <a:srgbClr val="7030A0"/>
                </a:solidFill>
                <a:effectLst>
                  <a:outerShdw blurRad="38100" dist="38100" dir="2700000" algn="tl">
                    <a:srgbClr val="000000">
                      <a:alpha val="43137"/>
                    </a:srgbClr>
                  </a:outerShdw>
                </a:effectLst>
              </a:rPr>
              <a:t/>
            </a:r>
            <a:br>
              <a:rPr lang="en-US" dirty="0" smtClean="0">
                <a:solidFill>
                  <a:srgbClr val="7030A0"/>
                </a:solidFill>
                <a:effectLst>
                  <a:outerShdw blurRad="38100" dist="38100" dir="2700000" algn="tl">
                    <a:srgbClr val="000000">
                      <a:alpha val="43137"/>
                    </a:srgbClr>
                  </a:outerShdw>
                </a:effectLst>
              </a:rPr>
            </a:br>
            <a:r>
              <a:rPr lang="en-US" dirty="0"/>
              <a:t/>
            </a:r>
            <a:br>
              <a:rPr lang="en-US" dirty="0"/>
            </a:br>
            <a:r>
              <a:rPr lang="en-US" dirty="0" smtClean="0"/>
              <a:t/>
            </a:r>
            <a:br>
              <a:rPr lang="en-US" dirty="0" smtClean="0"/>
            </a:br>
            <a:endParaRPr lang="en-US" dirty="0"/>
          </a:p>
        </p:txBody>
      </p:sp>
      <p:sp>
        <p:nvSpPr>
          <p:cNvPr id="3" name="Subtitle 2"/>
          <p:cNvSpPr>
            <a:spLocks noGrp="1"/>
          </p:cNvSpPr>
          <p:nvPr>
            <p:ph type="subTitle" idx="1"/>
          </p:nvPr>
        </p:nvSpPr>
        <p:spPr>
          <a:xfrm>
            <a:off x="762000" y="1066800"/>
            <a:ext cx="6400800" cy="1905000"/>
          </a:xfrm>
        </p:spPr>
        <p:txBody>
          <a:bodyPr>
            <a:normAutofit/>
          </a:bodyPr>
          <a:lstStyle/>
          <a:p>
            <a:endParaRPr lang="en-US" dirty="0" smtClean="0"/>
          </a:p>
          <a:p>
            <a:endParaRPr lang="en-US" dirty="0"/>
          </a:p>
        </p:txBody>
      </p:sp>
      <p:sp>
        <p:nvSpPr>
          <p:cNvPr id="7" name="Cube 6">
            <a:hlinkClick r:id="" action="ppaction://hlinkshowjump?jump=lastslide" highlightClick="1"/>
          </p:cNvPr>
          <p:cNvSpPr/>
          <p:nvPr/>
        </p:nvSpPr>
        <p:spPr>
          <a:xfrm>
            <a:off x="381000" y="228600"/>
            <a:ext cx="8305800" cy="2331184"/>
          </a:xfrm>
          <a:prstGeom prst="cube">
            <a:avLst/>
          </a:prstGeom>
          <a:blipFill>
            <a:blip r:embed="rId2"/>
            <a:stretch>
              <a:fillRect/>
            </a:stretch>
          </a:blipFill>
          <a:ln>
            <a:noFill/>
          </a:ln>
        </p:spPr>
        <p:txBody>
          <a:bodyPr wrap="square" lIns="91440" tIns="45720" rIns="91440" bIns="45720">
            <a:spAutoFit/>
          </a:bodyPr>
          <a:lstStyle/>
          <a:p>
            <a:pPr algn="ctr"/>
            <a:r>
              <a:rPr lang="en-US" sz="5400" b="1" i="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75057" dist="38100" dir="5400000" sy="-20000" rotWithShape="0">
                    <a:prstClr val="black">
                      <a:alpha val="25000"/>
                    </a:prstClr>
                  </a:outerShdw>
                </a:effectLst>
              </a:rPr>
              <a:t>    </a:t>
            </a:r>
            <a:r>
              <a:rPr lang="en-US" sz="5400" i="1" dirty="0" smtClean="0">
                <a:ln w="18415" cmpd="sng">
                  <a:solidFill>
                    <a:srgbClr val="FFFFFF"/>
                  </a:solidFill>
                  <a:prstDash val="solid"/>
                </a:ln>
                <a:solidFill>
                  <a:schemeClr val="accent3">
                    <a:lumMod val="75000"/>
                  </a:schemeClr>
                </a:solidFill>
                <a:effectLst>
                  <a:outerShdw blurRad="63500" dir="3600000" algn="tl" rotWithShape="0">
                    <a:srgbClr val="000000">
                      <a:alpha val="70000"/>
                    </a:srgbClr>
                  </a:outerShdw>
                </a:effectLst>
                <a:latin typeface="Cooper Black" pitchFamily="18" charset="0"/>
              </a:rPr>
              <a:t>PRODUCT  LIFE  CYCLE : </a:t>
            </a:r>
            <a:endParaRPr lang="en-US"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accent3">
                  <a:lumMod val="75000"/>
                </a:schemeClr>
              </a:solidFill>
              <a:effectLst>
                <a:outerShdw blurRad="75057" dist="38100" dir="5400000" sy="-20000" rotWithShape="0">
                  <a:prstClr val="black">
                    <a:alpha val="25000"/>
                  </a:prstClr>
                </a:outerShdw>
              </a:effectLst>
              <a:latin typeface="Cooper Black" pitchFamily="18" charset="0"/>
            </a:endParaRPr>
          </a:p>
        </p:txBody>
      </p:sp>
    </p:spTree>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0" y="0"/>
            <a:ext cx="7772400" cy="1470025"/>
          </a:xfrm>
        </p:spPr>
        <p:txBody>
          <a:bodyPr>
            <a:normAutofit/>
          </a:bodyPr>
          <a:lstStyle/>
          <a:p>
            <a:r>
              <a:rPr lang="en-US" dirty="0" smtClean="0">
                <a:blipFill>
                  <a:blip r:embed="rId2"/>
                  <a:tile tx="0" ty="0" sx="100000" sy="100000" flip="none" algn="tl"/>
                </a:blipFill>
                <a:latin typeface="Gill Sans Ultra Bold" pitchFamily="34" charset="0"/>
              </a:rPr>
              <a:t>Decline:</a:t>
            </a:r>
            <a:r>
              <a:rPr lang="en-US" dirty="0" smtClean="0"/>
              <a:t/>
            </a:r>
            <a:br>
              <a:rPr lang="en-US" dirty="0" smtClean="0"/>
            </a:br>
            <a:endParaRPr lang="en-US" dirty="0"/>
          </a:p>
        </p:txBody>
      </p:sp>
      <p:sp>
        <p:nvSpPr>
          <p:cNvPr id="5" name="Subtitle 4"/>
          <p:cNvSpPr>
            <a:spLocks noGrp="1"/>
          </p:cNvSpPr>
          <p:nvPr>
            <p:ph type="subTitle" idx="1"/>
          </p:nvPr>
        </p:nvSpPr>
        <p:spPr>
          <a:xfrm>
            <a:off x="762000" y="1066800"/>
            <a:ext cx="7848600" cy="5486400"/>
          </a:xfrm>
          <a:ln w="76200" cap="rnd">
            <a:solidFill>
              <a:schemeClr val="accent4">
                <a:lumMod val="50000"/>
              </a:schemeClr>
            </a:solidFill>
            <a:bevel/>
          </a:ln>
        </p:spPr>
        <p:style>
          <a:lnRef idx="1">
            <a:schemeClr val="accent6"/>
          </a:lnRef>
          <a:fillRef idx="2">
            <a:schemeClr val="accent6"/>
          </a:fillRef>
          <a:effectRef idx="1">
            <a:schemeClr val="accent6"/>
          </a:effectRef>
          <a:fontRef idx="minor">
            <a:schemeClr val="dk1"/>
          </a:fontRef>
        </p:style>
        <p:txBody>
          <a:bodyPr>
            <a:normAutofit lnSpcReduction="10000"/>
          </a:bodyPr>
          <a:lstStyle/>
          <a:p>
            <a:pPr marL="514350" indent="-514350" algn="l">
              <a:buFont typeface="Wingdings" pitchFamily="2" charset="2"/>
              <a:buChar char="v"/>
            </a:pPr>
            <a:r>
              <a:rPr lang="en-US"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At the final stage of decline, profit margin touch a low level.</a:t>
            </a:r>
          </a:p>
          <a:p>
            <a:pPr marL="514350" indent="-514350" algn="l">
              <a:buFont typeface="Wingdings" pitchFamily="2" charset="2"/>
              <a:buChar char="v"/>
            </a:pPr>
            <a:r>
              <a:rPr lang="en-US"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Competition becomes serves and customer start using Newer and better product.</a:t>
            </a:r>
          </a:p>
          <a:p>
            <a:pPr marL="514350" indent="-514350" algn="l">
              <a:buFont typeface="Wingdings" pitchFamily="2" charset="2"/>
              <a:buChar char="v"/>
            </a:pPr>
            <a:r>
              <a:rPr lang="en-US"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Product modification or alteration may  provide solution in some cases.</a:t>
            </a:r>
          </a:p>
          <a:p>
            <a:pPr marL="514350" indent="-514350" algn="l">
              <a:buFont typeface="Wingdings" pitchFamily="2" charset="2"/>
              <a:buChar char="v"/>
            </a:pPr>
            <a:r>
              <a:rPr lang="en-US"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If that is not possible the marketer may have to abandon the product.</a:t>
            </a:r>
          </a:p>
          <a:p>
            <a:pPr marL="514350" indent="-514350">
              <a:buFont typeface="Wingdings" pitchFamily="2" charset="2"/>
              <a:buChar char="v"/>
            </a:pPr>
            <a:endParaRPr lang="en-US" dirty="0">
              <a:ln>
                <a:solidFill>
                  <a:schemeClr val="tx1"/>
                </a:solidFill>
                <a:prstDash val="sysDash"/>
              </a:ln>
            </a:endParaRPr>
          </a:p>
        </p:txBody>
      </p:sp>
    </p:spTree>
  </p:cSld>
  <p:clrMapOvr>
    <a:masterClrMapping/>
  </p:clrMapOvr>
  <p:transition spd="slow">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667000"/>
            <a:ext cx="8229600" cy="1143000"/>
          </a:xfrm>
        </p:spPr>
        <p:txBody>
          <a:bodyPr>
            <a:normAutofit fontScale="90000"/>
          </a:bodyPr>
          <a:lstStyle/>
          <a:p>
            <a:pPr algn="l"/>
            <a:r>
              <a:rPr lang="en-US" dirty="0" smtClean="0">
                <a:blipFill>
                  <a:blip r:embed="rId2"/>
                  <a:tile tx="0" ty="0" sx="100000" sy="100000" flip="none" algn="tl"/>
                </a:blipFill>
                <a:latin typeface="Gill Sans Ultra Bold" pitchFamily="34" charset="0"/>
              </a:rPr>
              <a:t>Conclusion :</a:t>
            </a:r>
            <a:r>
              <a:rPr lang="en-US" dirty="0" smtClean="0"/>
              <a:t/>
            </a:r>
            <a:br>
              <a:rPr lang="en-US" dirty="0" smtClean="0"/>
            </a:br>
            <a:r>
              <a:rPr lang="en-US" i="1" dirty="0" smtClean="0">
                <a:solidFill>
                  <a:schemeClr val="tx2"/>
                </a:solidFill>
                <a:latin typeface="+mn-lt"/>
              </a:rPr>
              <a:t>The concept of product life cycle guides the marketers in selecting the appropriate strategy for every stage. However, it is not necessary that every product should pass through all the different stages. Some products may die in the introduction stage itself. The time span in every stage will also vary from product to product…</a:t>
            </a:r>
            <a:endParaRPr lang="en-US" i="1" dirty="0">
              <a:solidFill>
                <a:schemeClr val="tx2"/>
              </a:solidFill>
              <a:latin typeface="+mn-lt"/>
            </a:endParaRPr>
          </a:p>
        </p:txBody>
      </p:sp>
    </p:spTree>
  </p:cSld>
  <p:clrMapOvr>
    <a:masterClrMapping/>
  </p:clrMapOvr>
  <p:transition spd="slow">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8229600" cy="1143000"/>
          </a:xfrm>
          <a:effectLst>
            <a:outerShdw blurRad="152400" dist="317500" dir="5400000" sx="90000" sy="-19000" rotWithShape="0">
              <a:prstClr val="black">
                <a:alpha val="15000"/>
              </a:prstClr>
            </a:outerShdw>
          </a:effectLst>
        </p:spPr>
        <p:txBody>
          <a:bodyPr>
            <a:normAutofit fontScale="90000"/>
          </a:bodyPr>
          <a:lstStyle/>
          <a:p>
            <a:r>
              <a:rPr lang="en-US" sz="3600" b="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latin typeface="Gill Sans Ultra Bold" pitchFamily="34" charset="0"/>
              </a:rPr>
              <a:t>THE POSITION OF THE PRODUCT IN MARKETING MANAGEMENT </a:t>
            </a:r>
            <a:r>
              <a:rPr lang="en-US" b="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latin typeface="Gill Sans Ultra Bold" pitchFamily="34" charset="0"/>
              </a:rPr>
              <a:t>:</a:t>
            </a:r>
            <a:r>
              <a:rPr lang="en-US" b="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t/>
            </a:r>
            <a:br>
              <a:rPr lang="en-US" b="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br>
            <a:r>
              <a:rPr lang="en-US" b="1" dirty="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t/>
            </a:r>
            <a:br>
              <a:rPr lang="en-US" b="1" dirty="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br>
            <a:endParaRPr lang="en-US" b="1" dirty="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endParaRPr>
          </a:p>
        </p:txBody>
      </p:sp>
      <p:sp>
        <p:nvSpPr>
          <p:cNvPr id="3" name="Oval 2"/>
          <p:cNvSpPr/>
          <p:nvPr/>
        </p:nvSpPr>
        <p:spPr>
          <a:xfrm>
            <a:off x="3733800" y="2667000"/>
            <a:ext cx="1752600" cy="1143000"/>
          </a:xfrm>
          <a:prstGeom prst="ellipse">
            <a:avLst/>
          </a:prstGeom>
          <a:solidFill>
            <a:schemeClr val="bg2">
              <a:lumMod val="75000"/>
            </a:schemeClr>
          </a:solidFill>
        </p:spPr>
        <p:style>
          <a:lnRef idx="1">
            <a:schemeClr val="accent1"/>
          </a:lnRef>
          <a:fillRef idx="2">
            <a:schemeClr val="accent1"/>
          </a:fillRef>
          <a:effectRef idx="1">
            <a:schemeClr val="accent1"/>
          </a:effectRef>
          <a:fontRef idx="minor">
            <a:schemeClr val="dk1"/>
          </a:fontRef>
        </p:style>
        <p:txBody>
          <a:bodyPr rtlCol="0" anchor="ctr">
            <a:prstTxWarp prst="textDeflateInflate">
              <a:avLst/>
            </a:prstTxWarp>
          </a:bodyPr>
          <a:lstStyle/>
          <a:p>
            <a:pPr algn="ctr"/>
            <a:r>
              <a:rPr lang="en-US" b="1" i="1" dirty="0" smtClean="0"/>
              <a:t>PRODUCT</a:t>
            </a:r>
          </a:p>
          <a:p>
            <a:pPr algn="ctr"/>
            <a:r>
              <a:rPr lang="en-US" b="1" i="1" dirty="0" smtClean="0"/>
              <a:t>IMAGE</a:t>
            </a:r>
            <a:endParaRPr lang="en-US" b="1" i="1" dirty="0"/>
          </a:p>
        </p:txBody>
      </p:sp>
      <p:sp>
        <p:nvSpPr>
          <p:cNvPr id="4" name="Rectangle 3"/>
          <p:cNvSpPr/>
          <p:nvPr/>
        </p:nvSpPr>
        <p:spPr>
          <a:xfrm>
            <a:off x="685800" y="1676400"/>
            <a:ext cx="1219200" cy="30480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b="1" i="1" dirty="0" smtClean="0"/>
              <a:t>NEEDS</a:t>
            </a:r>
            <a:endParaRPr lang="en-US" b="1" i="1" dirty="0"/>
          </a:p>
        </p:txBody>
      </p:sp>
      <p:sp>
        <p:nvSpPr>
          <p:cNvPr id="5" name="Rectangle 4"/>
          <p:cNvSpPr/>
          <p:nvPr/>
        </p:nvSpPr>
        <p:spPr>
          <a:xfrm>
            <a:off x="685800" y="2438400"/>
            <a:ext cx="1219200" cy="30480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b="1" i="1" dirty="0" smtClean="0"/>
              <a:t>WANTS</a:t>
            </a:r>
            <a:endParaRPr lang="en-US" b="1" i="1" dirty="0"/>
          </a:p>
        </p:txBody>
      </p:sp>
      <p:sp>
        <p:nvSpPr>
          <p:cNvPr id="6" name="Rectangle 5"/>
          <p:cNvSpPr/>
          <p:nvPr/>
        </p:nvSpPr>
        <p:spPr>
          <a:xfrm>
            <a:off x="685800" y="3048000"/>
            <a:ext cx="1676400" cy="38100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b="1" i="1" dirty="0" smtClean="0"/>
              <a:t>PERSONALITY</a:t>
            </a:r>
            <a:endParaRPr lang="en-US" b="1" i="1" dirty="0"/>
          </a:p>
        </p:txBody>
      </p:sp>
      <p:sp>
        <p:nvSpPr>
          <p:cNvPr id="7" name="Rectangle 6"/>
          <p:cNvSpPr/>
          <p:nvPr/>
        </p:nvSpPr>
        <p:spPr>
          <a:xfrm>
            <a:off x="685800" y="3733800"/>
            <a:ext cx="1219200" cy="30480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b="1" i="1" dirty="0" smtClean="0"/>
              <a:t>PRESTIGE</a:t>
            </a:r>
            <a:endParaRPr lang="en-US" b="1" i="1" dirty="0"/>
          </a:p>
        </p:txBody>
      </p:sp>
      <p:sp>
        <p:nvSpPr>
          <p:cNvPr id="8" name="Rectangle 7"/>
          <p:cNvSpPr/>
          <p:nvPr/>
        </p:nvSpPr>
        <p:spPr>
          <a:xfrm>
            <a:off x="685800" y="4419600"/>
            <a:ext cx="1219200" cy="38100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b="1" i="1" dirty="0" smtClean="0"/>
              <a:t>INCOME</a:t>
            </a:r>
            <a:endParaRPr lang="en-US" b="1" i="1" dirty="0"/>
          </a:p>
        </p:txBody>
      </p:sp>
      <p:sp>
        <p:nvSpPr>
          <p:cNvPr id="9" name="Rectangle 8"/>
          <p:cNvSpPr/>
          <p:nvPr/>
        </p:nvSpPr>
        <p:spPr>
          <a:xfrm>
            <a:off x="685800" y="5105400"/>
            <a:ext cx="1676400" cy="38100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b="1" i="1" dirty="0" smtClean="0"/>
              <a:t>EDUCATION</a:t>
            </a:r>
            <a:endParaRPr lang="en-US" b="1" i="1" dirty="0"/>
          </a:p>
        </p:txBody>
      </p:sp>
      <p:sp>
        <p:nvSpPr>
          <p:cNvPr id="24" name="Rectangle 23"/>
          <p:cNvSpPr/>
          <p:nvPr/>
        </p:nvSpPr>
        <p:spPr>
          <a:xfrm>
            <a:off x="7315200" y="1981200"/>
            <a:ext cx="1447800" cy="30480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b="1" i="1" dirty="0" smtClean="0"/>
              <a:t>PRODUCT</a:t>
            </a:r>
            <a:endParaRPr lang="en-US" b="1" i="1" dirty="0"/>
          </a:p>
        </p:txBody>
      </p:sp>
      <p:sp>
        <p:nvSpPr>
          <p:cNvPr id="25" name="Rectangle 24"/>
          <p:cNvSpPr/>
          <p:nvPr/>
        </p:nvSpPr>
        <p:spPr>
          <a:xfrm>
            <a:off x="7315200" y="2895600"/>
            <a:ext cx="1447800" cy="30480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b="1" i="1" dirty="0" smtClean="0"/>
              <a:t>PRICE</a:t>
            </a:r>
            <a:endParaRPr lang="en-US" b="1" i="1" dirty="0"/>
          </a:p>
        </p:txBody>
      </p:sp>
      <p:sp>
        <p:nvSpPr>
          <p:cNvPr id="26" name="Rectangle 25"/>
          <p:cNvSpPr/>
          <p:nvPr/>
        </p:nvSpPr>
        <p:spPr>
          <a:xfrm>
            <a:off x="7315200" y="4038600"/>
            <a:ext cx="1828800" cy="38100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b="1" i="1" dirty="0" smtClean="0"/>
              <a:t>PROMOTION</a:t>
            </a:r>
            <a:endParaRPr lang="en-US" b="1" i="1" dirty="0"/>
          </a:p>
        </p:txBody>
      </p:sp>
      <p:sp>
        <p:nvSpPr>
          <p:cNvPr id="27" name="Rectangle 26"/>
          <p:cNvSpPr/>
          <p:nvPr/>
        </p:nvSpPr>
        <p:spPr>
          <a:xfrm>
            <a:off x="7315200" y="4953000"/>
            <a:ext cx="1828800" cy="38100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b="1" i="1" dirty="0" smtClean="0"/>
              <a:t>PLACE</a:t>
            </a:r>
            <a:endParaRPr lang="en-US" b="1" i="1" dirty="0"/>
          </a:p>
        </p:txBody>
      </p:sp>
      <p:cxnSp>
        <p:nvCxnSpPr>
          <p:cNvPr id="30" name="Straight Arrow Connector 29"/>
          <p:cNvCxnSpPr>
            <a:cxnSpLocks noChangeAspect="1"/>
            <a:stCxn id="4" idx="3"/>
          </p:cNvCxnSpPr>
          <p:nvPr/>
        </p:nvCxnSpPr>
        <p:spPr>
          <a:xfrm>
            <a:off x="1905000" y="1828800"/>
            <a:ext cx="1828800" cy="11430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42" name="Straight Arrow Connector 41"/>
          <p:cNvCxnSpPr>
            <a:stCxn id="3" idx="6"/>
            <a:endCxn id="3" idx="6"/>
          </p:cNvCxnSpPr>
          <p:nvPr/>
        </p:nvCxnSpPr>
        <p:spPr>
          <a:xfrm>
            <a:off x="5486400" y="3238500"/>
            <a:ext cx="158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rot="5400000" flipH="1" flipV="1">
            <a:off x="2400300" y="3924300"/>
            <a:ext cx="1524000" cy="14478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46" name="Straight Arrow Connector 45"/>
          <p:cNvCxnSpPr>
            <a:stCxn id="8" idx="3"/>
          </p:cNvCxnSpPr>
          <p:nvPr/>
        </p:nvCxnSpPr>
        <p:spPr>
          <a:xfrm flipV="1">
            <a:off x="1905000" y="3657600"/>
            <a:ext cx="1905000" cy="9525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48" name="Straight Arrow Connector 47"/>
          <p:cNvCxnSpPr/>
          <p:nvPr/>
        </p:nvCxnSpPr>
        <p:spPr>
          <a:xfrm flipV="1">
            <a:off x="2362200" y="3276600"/>
            <a:ext cx="1295400" cy="381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51" name="Straight Arrow Connector 50"/>
          <p:cNvCxnSpPr>
            <a:stCxn id="5" idx="3"/>
          </p:cNvCxnSpPr>
          <p:nvPr/>
        </p:nvCxnSpPr>
        <p:spPr>
          <a:xfrm>
            <a:off x="1905000" y="2590800"/>
            <a:ext cx="1676400" cy="5334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53" name="Straight Arrow Connector 52"/>
          <p:cNvCxnSpPr>
            <a:stCxn id="24" idx="1"/>
          </p:cNvCxnSpPr>
          <p:nvPr/>
        </p:nvCxnSpPr>
        <p:spPr>
          <a:xfrm rot="10800000" flipV="1">
            <a:off x="5562600" y="2133600"/>
            <a:ext cx="1752600" cy="9144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55" name="Straight Arrow Connector 54"/>
          <p:cNvCxnSpPr>
            <a:stCxn id="25" idx="1"/>
          </p:cNvCxnSpPr>
          <p:nvPr/>
        </p:nvCxnSpPr>
        <p:spPr>
          <a:xfrm rot="10800000" flipV="1">
            <a:off x="5638800" y="3048000"/>
            <a:ext cx="1676400" cy="1524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57" name="Straight Arrow Connector 56"/>
          <p:cNvCxnSpPr>
            <a:stCxn id="26" idx="1"/>
          </p:cNvCxnSpPr>
          <p:nvPr/>
        </p:nvCxnSpPr>
        <p:spPr>
          <a:xfrm rot="10800000">
            <a:off x="5562600" y="3429000"/>
            <a:ext cx="1752600" cy="8001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59" name="Straight Arrow Connector 58"/>
          <p:cNvCxnSpPr>
            <a:stCxn id="27" idx="1"/>
          </p:cNvCxnSpPr>
          <p:nvPr/>
        </p:nvCxnSpPr>
        <p:spPr>
          <a:xfrm rot="10800000">
            <a:off x="5486400" y="3733800"/>
            <a:ext cx="1828800" cy="14097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34" name="Straight Arrow Connector 33"/>
          <p:cNvCxnSpPr>
            <a:stCxn id="7" idx="3"/>
          </p:cNvCxnSpPr>
          <p:nvPr/>
        </p:nvCxnSpPr>
        <p:spPr>
          <a:xfrm flipV="1">
            <a:off x="1905000" y="3505200"/>
            <a:ext cx="1676400" cy="3810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Tree>
  </p:cSld>
  <p:clrMapOvr>
    <a:masterClrMapping/>
  </p:clrMapOvr>
  <p:transition spd="slow">
    <p:push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0"/>
            <a:ext cx="8229600" cy="2773362"/>
          </a:xfrm>
        </p:spPr>
        <p:txBody>
          <a:bodyPr>
            <a:normAutofit fontScale="90000"/>
          </a:bodyPr>
          <a:lstStyle/>
          <a:p>
            <a:pPr marL="742950" indent="-742950" algn="l">
              <a:buFont typeface="Wingdings" pitchFamily="2" charset="2"/>
              <a:buChar char="v"/>
            </a:pPr>
            <a:r>
              <a:rPr lang="en-US" b="1" dirty="0" smtClean="0">
                <a:ln w="12700">
                  <a:solidFill>
                    <a:srgbClr val="FFFF00"/>
                  </a:solidFill>
                  <a:prstDash val="solid"/>
                </a:ln>
                <a:solidFill>
                  <a:sysClr val="windowText" lastClr="000000"/>
                </a:solidFill>
                <a:effectLst>
                  <a:outerShdw blurRad="41275" dist="20320" dir="1800000" algn="tl" rotWithShape="0">
                    <a:srgbClr val="000000">
                      <a:alpha val="40000"/>
                    </a:srgbClr>
                  </a:outerShdw>
                </a:effectLst>
                <a:latin typeface="Gill Sans Ultra Bold" pitchFamily="34" charset="0"/>
              </a:rPr>
              <a:t>PRODUCT</a:t>
            </a:r>
            <a:r>
              <a:rPr lang="en-US" b="1" dirty="0" smtClean="0">
                <a:ln w="12700">
                  <a:solidFill>
                    <a:srgbClr val="FFFF00"/>
                  </a:solidFill>
                  <a:prstDash val="solid"/>
                </a:ln>
                <a:effectLst>
                  <a:outerShdw blurRad="41275" dist="20320" dir="1800000" algn="tl" rotWithShape="0">
                    <a:srgbClr val="000000">
                      <a:alpha val="40000"/>
                    </a:srgbClr>
                  </a:outerShdw>
                </a:effectLst>
                <a:latin typeface="Gill Sans Ultra Bold" pitchFamily="34" charset="0"/>
              </a:rPr>
              <a:t> LIFE CYCLE </a:t>
            </a:r>
            <a:r>
              <a:rPr lang="en-US" b="1" dirty="0" smtClean="0">
                <a:ln w="12700">
                  <a:solidFill>
                    <a:schemeClr val="tx2">
                      <a:satMod val="155000"/>
                    </a:schemeClr>
                  </a:solidFill>
                  <a:prstDash val="solid"/>
                </a:ln>
                <a:effectLst>
                  <a:outerShdw blurRad="41275" dist="20320" dir="1800000" algn="tl" rotWithShape="0">
                    <a:srgbClr val="000000">
                      <a:alpha val="40000"/>
                    </a:srgbClr>
                  </a:outerShdw>
                </a:effectLst>
                <a:latin typeface="Gill Sans Ultra Bold" pitchFamily="34" charset="0"/>
              </a:rPr>
              <a:t>: </a:t>
            </a:r>
            <a:r>
              <a:rPr lang="en-US" dirty="0" smtClean="0">
                <a:latin typeface="Gill Sans Ultra Bold" pitchFamily="34" charset="0"/>
              </a:rPr>
              <a:t/>
            </a:r>
            <a:br>
              <a:rPr lang="en-US" dirty="0" smtClean="0">
                <a:latin typeface="Gill Sans Ultra Bold" pitchFamily="34" charset="0"/>
              </a:rPr>
            </a:br>
            <a:r>
              <a:rPr lang="en-US" sz="3600" dirty="0" smtClean="0">
                <a:solidFill>
                  <a:schemeClr val="accent3">
                    <a:lumMod val="50000"/>
                  </a:schemeClr>
                </a:solidFill>
                <a:latin typeface="Constantia" pitchFamily="18" charset="0"/>
                <a:ea typeface="Arial Unicode MS" pitchFamily="34" charset="-128"/>
                <a:cs typeface="Arial Unicode MS" pitchFamily="34" charset="-128"/>
              </a:rPr>
              <a:t>Products like living beings have a  definite life span. The life cycle of human beings is characterized by certain stages like childhood, adolescence, adulthood and old age. The life cycle of a product consists of the following stages:   </a:t>
            </a:r>
            <a:r>
              <a:rPr lang="en-US" sz="3600" dirty="0" smtClean="0"/>
              <a:t/>
            </a:r>
            <a:br>
              <a:rPr lang="en-US" sz="3600" dirty="0" smtClean="0"/>
            </a:br>
            <a:r>
              <a:rPr lang="en-US" sz="3600" dirty="0" smtClean="0"/>
              <a:t>                            </a:t>
            </a:r>
            <a:r>
              <a:rPr lang="en-US" sz="3600" dirty="0" smtClean="0">
                <a:solidFill>
                  <a:schemeClr val="accent3">
                    <a:lumMod val="50000"/>
                  </a:schemeClr>
                </a:solidFill>
                <a:latin typeface="Rockwell Extra Bold" pitchFamily="18" charset="0"/>
              </a:rPr>
              <a:t>1.Introduction</a:t>
            </a:r>
            <a:br>
              <a:rPr lang="en-US" sz="3600" dirty="0" smtClean="0">
                <a:solidFill>
                  <a:schemeClr val="accent3">
                    <a:lumMod val="50000"/>
                  </a:schemeClr>
                </a:solidFill>
                <a:latin typeface="Rockwell Extra Bold" pitchFamily="18" charset="0"/>
              </a:rPr>
            </a:br>
            <a:r>
              <a:rPr lang="en-US" sz="3600" dirty="0" smtClean="0">
                <a:solidFill>
                  <a:schemeClr val="accent3">
                    <a:lumMod val="50000"/>
                  </a:schemeClr>
                </a:solidFill>
                <a:latin typeface="Rockwell Extra Bold" pitchFamily="18" charset="0"/>
              </a:rPr>
              <a:t>                         2.Growth</a:t>
            </a:r>
            <a:br>
              <a:rPr lang="en-US" sz="3600" dirty="0" smtClean="0">
                <a:solidFill>
                  <a:schemeClr val="accent3">
                    <a:lumMod val="50000"/>
                  </a:schemeClr>
                </a:solidFill>
                <a:latin typeface="Rockwell Extra Bold" pitchFamily="18" charset="0"/>
              </a:rPr>
            </a:br>
            <a:r>
              <a:rPr lang="en-US" sz="3600" dirty="0" smtClean="0">
                <a:solidFill>
                  <a:schemeClr val="accent3">
                    <a:lumMod val="50000"/>
                  </a:schemeClr>
                </a:solidFill>
                <a:latin typeface="Rockwell Extra Bold" pitchFamily="18" charset="0"/>
              </a:rPr>
              <a:t>                         3.Maturity and</a:t>
            </a:r>
            <a:br>
              <a:rPr lang="en-US" sz="3600" dirty="0" smtClean="0">
                <a:solidFill>
                  <a:schemeClr val="accent3">
                    <a:lumMod val="50000"/>
                  </a:schemeClr>
                </a:solidFill>
                <a:latin typeface="Rockwell Extra Bold" pitchFamily="18" charset="0"/>
              </a:rPr>
            </a:br>
            <a:r>
              <a:rPr lang="en-US" sz="3600" dirty="0" smtClean="0">
                <a:solidFill>
                  <a:schemeClr val="accent3">
                    <a:lumMod val="50000"/>
                  </a:schemeClr>
                </a:solidFill>
                <a:latin typeface="Rockwell Extra Bold" pitchFamily="18" charset="0"/>
              </a:rPr>
              <a:t>                         4.Decline</a:t>
            </a: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t>
            </a:r>
            <a:br>
              <a:rPr lang="en-US" sz="3600" dirty="0" smtClean="0"/>
            </a:br>
            <a:r>
              <a:rPr lang="en-US" sz="3600" dirty="0" smtClean="0"/>
              <a:t/>
            </a:r>
            <a:br>
              <a:rPr lang="en-US" sz="3600" dirty="0" smtClean="0"/>
            </a:br>
            <a:endParaRPr lang="en-US" sz="3600" dirty="0"/>
          </a:p>
        </p:txBody>
      </p:sp>
    </p:spTree>
  </p:cSld>
  <p:clrMapOvr>
    <a:masterClrMapping/>
  </p:clrMapOvr>
  <p:transition spd="slow">
    <p:blinds/>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t>
            </a:r>
            <a:br>
              <a:rPr lang="en-US" dirty="0" smtClean="0"/>
            </a:br>
            <a:endParaRPr lang="en-US" dirty="0"/>
          </a:p>
        </p:txBody>
      </p:sp>
      <p:sp>
        <p:nvSpPr>
          <p:cNvPr id="9" name="Sun 8"/>
          <p:cNvSpPr/>
          <p:nvPr/>
        </p:nvSpPr>
        <p:spPr>
          <a:xfrm rot="21331327">
            <a:off x="-215814" y="-256430"/>
            <a:ext cx="3285199" cy="2407940"/>
          </a:xfrm>
          <a:prstGeom prst="sun">
            <a:avLst>
              <a:gd name="adj" fmla="val 27722"/>
            </a:avLst>
          </a:prstGeom>
          <a:solidFill>
            <a:srgbClr val="92D050"/>
          </a:solidFill>
        </p:spPr>
        <p:style>
          <a:lnRef idx="3">
            <a:schemeClr val="lt1"/>
          </a:lnRef>
          <a:fillRef idx="1">
            <a:schemeClr val="accent4"/>
          </a:fillRef>
          <a:effectRef idx="1">
            <a:schemeClr val="accent4"/>
          </a:effectRef>
          <a:fontRef idx="minor">
            <a:schemeClr val="lt1"/>
          </a:fontRef>
        </p:style>
        <p:txBody>
          <a:bodyPr rtlCol="0" anchor="ctr"/>
          <a:lstStyle/>
          <a:p>
            <a:pPr algn="ctr"/>
            <a:r>
              <a:rPr lang="en-US" dirty="0" smtClean="0">
                <a:ln w="18415" cmpd="sng">
                  <a:solidFill>
                    <a:srgbClr val="FFFFFF"/>
                  </a:solidFill>
                  <a:prstDash val="solid"/>
                </a:ln>
                <a:solidFill>
                  <a:srgbClr val="FF0000"/>
                </a:solidFill>
                <a:effectLst>
                  <a:outerShdw blurRad="63500" dir="3600000" algn="tl" rotWithShape="0">
                    <a:srgbClr val="000000">
                      <a:alpha val="70000"/>
                    </a:srgbClr>
                  </a:outerShdw>
                </a:effectLst>
              </a:rPr>
              <a:t>HUMAN</a:t>
            </a:r>
          </a:p>
          <a:p>
            <a:pPr algn="ctr"/>
            <a:r>
              <a:rPr lang="en-US" dirty="0" smtClean="0">
                <a:ln w="18415" cmpd="sng">
                  <a:solidFill>
                    <a:srgbClr val="FFFFFF"/>
                  </a:solidFill>
                  <a:prstDash val="solid"/>
                </a:ln>
                <a:solidFill>
                  <a:srgbClr val="FF0000"/>
                </a:solidFill>
                <a:effectLst>
                  <a:outerShdw blurRad="63500" dir="3600000" algn="tl" rotWithShape="0">
                    <a:srgbClr val="000000">
                      <a:alpha val="70000"/>
                    </a:srgbClr>
                  </a:outerShdw>
                </a:effectLst>
              </a:rPr>
              <a:t>BEING</a:t>
            </a:r>
            <a:endParaRPr lang="en-US" dirty="0">
              <a:ln w="18415" cmpd="sng">
                <a:solidFill>
                  <a:srgbClr val="FFFFFF"/>
                </a:solidFill>
                <a:prstDash val="solid"/>
              </a:ln>
              <a:solidFill>
                <a:srgbClr val="FF0000"/>
              </a:solidFill>
              <a:effectLst>
                <a:outerShdw blurRad="63500" dir="3600000" algn="tl" rotWithShape="0">
                  <a:srgbClr val="000000">
                    <a:alpha val="70000"/>
                  </a:srgbClr>
                </a:outerShdw>
              </a:effectLst>
            </a:endParaRPr>
          </a:p>
        </p:txBody>
      </p:sp>
      <p:sp>
        <p:nvSpPr>
          <p:cNvPr id="10" name="Sun 9"/>
          <p:cNvSpPr/>
          <p:nvPr/>
        </p:nvSpPr>
        <p:spPr>
          <a:xfrm rot="471025">
            <a:off x="5953455" y="-385924"/>
            <a:ext cx="3454493" cy="2612875"/>
          </a:xfrm>
          <a:prstGeom prst="sun">
            <a:avLst>
              <a:gd name="adj" fmla="val 25904"/>
            </a:avLst>
          </a:prstGeom>
          <a:solidFill>
            <a:srgbClr val="92D050"/>
          </a:solidFill>
        </p:spPr>
        <p:style>
          <a:lnRef idx="3">
            <a:schemeClr val="lt1"/>
          </a:lnRef>
          <a:fillRef idx="1">
            <a:schemeClr val="accent4"/>
          </a:fillRef>
          <a:effectRef idx="1">
            <a:schemeClr val="accent4"/>
          </a:effectRef>
          <a:fontRef idx="minor">
            <a:schemeClr val="lt1"/>
          </a:fontRef>
        </p:style>
        <p:txBody>
          <a:bodyPr rtlCol="0" anchor="ctr"/>
          <a:lstStyle/>
          <a:p>
            <a:pPr algn="ctr"/>
            <a:r>
              <a:rPr lang="en-US" dirty="0" smtClean="0">
                <a:ln w="18415" cmpd="sng">
                  <a:solidFill>
                    <a:srgbClr val="FFFFFF"/>
                  </a:solidFill>
                  <a:prstDash val="solid"/>
                </a:ln>
                <a:solidFill>
                  <a:srgbClr val="FF0000"/>
                </a:solidFill>
                <a:effectLst>
                  <a:outerShdw blurRad="63500" dir="3600000" algn="tl" rotWithShape="0">
                    <a:srgbClr val="000000">
                      <a:alpha val="70000"/>
                    </a:srgbClr>
                  </a:outerShdw>
                </a:effectLst>
              </a:rPr>
              <a:t>PRODUCT</a:t>
            </a:r>
          </a:p>
        </p:txBody>
      </p:sp>
      <p:sp>
        <p:nvSpPr>
          <p:cNvPr id="11" name="Cloud Callout 10"/>
          <p:cNvSpPr/>
          <p:nvPr/>
        </p:nvSpPr>
        <p:spPr>
          <a:xfrm>
            <a:off x="0" y="3276600"/>
            <a:ext cx="2819400" cy="914400"/>
          </a:xfrm>
          <a:prstGeom prst="cloudCallou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effectLst>
                  <a:glow rad="101600">
                    <a:schemeClr val="tx1">
                      <a:lumMod val="50000"/>
                      <a:lumOff val="50000"/>
                      <a:alpha val="60000"/>
                    </a:schemeClr>
                  </a:glow>
                </a:effectLst>
              </a:rPr>
              <a:t>ADOLESCENCE</a:t>
            </a:r>
            <a:endParaRPr lang="en-US" dirty="0">
              <a:effectLst>
                <a:glow rad="101600">
                  <a:schemeClr val="tx1">
                    <a:lumMod val="50000"/>
                    <a:lumOff val="50000"/>
                    <a:alpha val="60000"/>
                  </a:schemeClr>
                </a:glow>
              </a:effectLst>
            </a:endParaRPr>
          </a:p>
        </p:txBody>
      </p:sp>
      <p:sp>
        <p:nvSpPr>
          <p:cNvPr id="12" name="Cloud Callout 11"/>
          <p:cNvSpPr/>
          <p:nvPr/>
        </p:nvSpPr>
        <p:spPr>
          <a:xfrm>
            <a:off x="0" y="2133600"/>
            <a:ext cx="2667000" cy="838200"/>
          </a:xfrm>
          <a:prstGeom prst="cloudCallou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effectLst>
                  <a:glow rad="101600">
                    <a:schemeClr val="tx1">
                      <a:lumMod val="50000"/>
                      <a:lumOff val="50000"/>
                      <a:alpha val="60000"/>
                    </a:schemeClr>
                  </a:glow>
                </a:effectLst>
              </a:rPr>
              <a:t>CHILD HOOD</a:t>
            </a:r>
            <a:endParaRPr lang="en-US" dirty="0">
              <a:effectLst>
                <a:glow rad="101600">
                  <a:schemeClr val="tx1">
                    <a:lumMod val="50000"/>
                    <a:lumOff val="50000"/>
                    <a:alpha val="60000"/>
                  </a:schemeClr>
                </a:glow>
              </a:effectLst>
            </a:endParaRPr>
          </a:p>
        </p:txBody>
      </p:sp>
      <p:sp>
        <p:nvSpPr>
          <p:cNvPr id="13" name="Cloud Callout 12"/>
          <p:cNvSpPr/>
          <p:nvPr/>
        </p:nvSpPr>
        <p:spPr>
          <a:xfrm>
            <a:off x="152400" y="5562600"/>
            <a:ext cx="2514600" cy="1066800"/>
          </a:xfrm>
          <a:prstGeom prst="cloudCallou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effectLst>
                  <a:glow rad="101600">
                    <a:schemeClr val="tx1">
                      <a:lumMod val="50000"/>
                      <a:lumOff val="50000"/>
                      <a:alpha val="60000"/>
                    </a:schemeClr>
                  </a:glow>
                </a:effectLst>
              </a:rPr>
              <a:t>OLD AGE</a:t>
            </a:r>
            <a:endParaRPr lang="en-US" dirty="0">
              <a:effectLst>
                <a:glow rad="101600">
                  <a:schemeClr val="tx1">
                    <a:lumMod val="50000"/>
                    <a:lumOff val="50000"/>
                    <a:alpha val="60000"/>
                  </a:schemeClr>
                </a:glow>
              </a:effectLst>
            </a:endParaRPr>
          </a:p>
        </p:txBody>
      </p:sp>
      <p:sp>
        <p:nvSpPr>
          <p:cNvPr id="14" name="Cloud Callout 13"/>
          <p:cNvSpPr/>
          <p:nvPr/>
        </p:nvSpPr>
        <p:spPr>
          <a:xfrm>
            <a:off x="6172200" y="2209800"/>
            <a:ext cx="2971800" cy="914400"/>
          </a:xfrm>
          <a:prstGeom prst="cloudCallou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effectLst>
                  <a:glow rad="101600">
                    <a:schemeClr val="tx1">
                      <a:lumMod val="50000"/>
                      <a:lumOff val="50000"/>
                      <a:alpha val="60000"/>
                    </a:schemeClr>
                  </a:glow>
                </a:effectLst>
              </a:rPr>
              <a:t>INTRODUCTION</a:t>
            </a:r>
            <a:endParaRPr lang="en-US" dirty="0">
              <a:effectLst>
                <a:glow rad="101600">
                  <a:schemeClr val="tx1">
                    <a:lumMod val="50000"/>
                    <a:lumOff val="50000"/>
                    <a:alpha val="60000"/>
                  </a:schemeClr>
                </a:glow>
              </a:effectLst>
            </a:endParaRPr>
          </a:p>
        </p:txBody>
      </p:sp>
      <p:sp>
        <p:nvSpPr>
          <p:cNvPr id="16" name="Cloud Callout 15"/>
          <p:cNvSpPr/>
          <p:nvPr/>
        </p:nvSpPr>
        <p:spPr>
          <a:xfrm>
            <a:off x="0" y="4343400"/>
            <a:ext cx="2514600" cy="1066800"/>
          </a:xfrm>
          <a:prstGeom prst="cloudCallou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effectLst>
                  <a:glow rad="101600">
                    <a:schemeClr val="tx1">
                      <a:lumMod val="50000"/>
                      <a:lumOff val="50000"/>
                      <a:alpha val="60000"/>
                    </a:schemeClr>
                  </a:glow>
                </a:effectLst>
              </a:rPr>
              <a:t>ADULTHHOOD</a:t>
            </a:r>
            <a:endParaRPr lang="en-US" dirty="0">
              <a:effectLst>
                <a:glow rad="101600">
                  <a:schemeClr val="tx1">
                    <a:lumMod val="50000"/>
                    <a:lumOff val="50000"/>
                    <a:alpha val="60000"/>
                  </a:schemeClr>
                </a:glow>
              </a:effectLst>
            </a:endParaRPr>
          </a:p>
        </p:txBody>
      </p:sp>
      <p:sp>
        <p:nvSpPr>
          <p:cNvPr id="15" name="Cloud Callout 14"/>
          <p:cNvSpPr/>
          <p:nvPr/>
        </p:nvSpPr>
        <p:spPr>
          <a:xfrm>
            <a:off x="6248400" y="3276600"/>
            <a:ext cx="2895600" cy="1066800"/>
          </a:xfrm>
          <a:prstGeom prst="cloudCallou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effectLst>
                  <a:glow rad="101600">
                    <a:schemeClr val="tx1">
                      <a:lumMod val="50000"/>
                      <a:lumOff val="50000"/>
                      <a:alpha val="60000"/>
                    </a:schemeClr>
                  </a:glow>
                </a:effectLst>
              </a:rPr>
              <a:t>GROWTH</a:t>
            </a:r>
            <a:endParaRPr lang="en-US" dirty="0">
              <a:effectLst>
                <a:glow rad="101600">
                  <a:schemeClr val="tx1">
                    <a:lumMod val="50000"/>
                    <a:lumOff val="50000"/>
                    <a:alpha val="60000"/>
                  </a:schemeClr>
                </a:glow>
              </a:effectLst>
            </a:endParaRPr>
          </a:p>
        </p:txBody>
      </p:sp>
      <p:sp>
        <p:nvSpPr>
          <p:cNvPr id="17" name="Cloud Callout 16"/>
          <p:cNvSpPr/>
          <p:nvPr/>
        </p:nvSpPr>
        <p:spPr>
          <a:xfrm>
            <a:off x="6248400" y="4495800"/>
            <a:ext cx="2895600" cy="1066800"/>
          </a:xfrm>
          <a:prstGeom prst="cloudCallou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effectLst>
                  <a:glow rad="101600">
                    <a:schemeClr val="tx1">
                      <a:lumMod val="50000"/>
                      <a:lumOff val="50000"/>
                      <a:alpha val="60000"/>
                    </a:schemeClr>
                  </a:glow>
                </a:effectLst>
              </a:rPr>
              <a:t>MATURITY</a:t>
            </a:r>
            <a:endParaRPr lang="en-US" dirty="0">
              <a:effectLst>
                <a:glow rad="101600">
                  <a:schemeClr val="tx1">
                    <a:lumMod val="50000"/>
                    <a:lumOff val="50000"/>
                    <a:alpha val="60000"/>
                  </a:schemeClr>
                </a:glow>
              </a:effectLst>
            </a:endParaRPr>
          </a:p>
        </p:txBody>
      </p:sp>
      <p:sp>
        <p:nvSpPr>
          <p:cNvPr id="18" name="Cloud Callout 17"/>
          <p:cNvSpPr/>
          <p:nvPr/>
        </p:nvSpPr>
        <p:spPr>
          <a:xfrm>
            <a:off x="6324600" y="5791200"/>
            <a:ext cx="2819400" cy="914400"/>
          </a:xfrm>
          <a:prstGeom prst="cloudCallou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effectLst>
                  <a:glow rad="101600">
                    <a:schemeClr val="tx1">
                      <a:lumMod val="50000"/>
                      <a:lumOff val="50000"/>
                      <a:alpha val="60000"/>
                    </a:schemeClr>
                  </a:glow>
                </a:effectLst>
              </a:rPr>
              <a:t>DECLINE</a:t>
            </a:r>
            <a:endParaRPr lang="en-US" dirty="0">
              <a:effectLst>
                <a:glow rad="101600">
                  <a:schemeClr val="tx1">
                    <a:lumMod val="50000"/>
                    <a:lumOff val="50000"/>
                    <a:alpha val="60000"/>
                  </a:schemeClr>
                </a:glow>
              </a:effectLst>
            </a:endParaRPr>
          </a:p>
        </p:txBody>
      </p:sp>
      <p:pic>
        <p:nvPicPr>
          <p:cNvPr id="1026" name="Picture 2"/>
          <p:cNvPicPr>
            <a:picLocks noChangeAspect="1" noChangeArrowheads="1"/>
          </p:cNvPicPr>
          <p:nvPr/>
        </p:nvPicPr>
        <p:blipFill>
          <a:blip r:embed="rId2"/>
          <a:srcRect/>
          <a:stretch>
            <a:fillRect/>
          </a:stretch>
        </p:blipFill>
        <p:spPr bwMode="auto">
          <a:xfrm>
            <a:off x="3124200" y="381000"/>
            <a:ext cx="2752725" cy="6553200"/>
          </a:xfrm>
          <a:prstGeom prst="flowChartProcess">
            <a:avLst/>
          </a:prstGeom>
          <a:ln w="38100" cap="sq">
            <a:solidFill>
              <a:schemeClr val="bg2"/>
            </a:solidFill>
            <a:prstDash val="solid"/>
            <a:miter lim="800000"/>
          </a:ln>
          <a:effectLst>
            <a:outerShdw blurRad="50800" dist="38100" dir="2700000" algn="tl" rotWithShape="0">
              <a:srgbClr val="000000">
                <a:alpha val="43000"/>
              </a:srgbClr>
            </a:outerShdw>
          </a:effectLst>
        </p:spPr>
      </p:pic>
      <p:sp>
        <p:nvSpPr>
          <p:cNvPr id="22" name="Left-Right Arrow 21"/>
          <p:cNvSpPr/>
          <p:nvPr/>
        </p:nvSpPr>
        <p:spPr>
          <a:xfrm>
            <a:off x="3505200" y="381000"/>
            <a:ext cx="2209800" cy="1143000"/>
          </a:xfrm>
          <a:prstGeom prst="leftRightArrow">
            <a:avLst/>
          </a:prstGeom>
          <a:solidFill>
            <a:srgbClr val="C00000"/>
          </a:solidFill>
        </p:spPr>
        <p:style>
          <a:lnRef idx="0">
            <a:schemeClr val="accent3"/>
          </a:lnRef>
          <a:fillRef idx="3">
            <a:schemeClr val="accent3"/>
          </a:fillRef>
          <a:effectRef idx="3">
            <a:schemeClr val="accent3"/>
          </a:effectRef>
          <a:fontRef idx="minor">
            <a:schemeClr val="lt1"/>
          </a:fontRef>
        </p:style>
        <p:txBody>
          <a:bodyPr rtlCol="0" anchor="ctr"/>
          <a:lstStyle/>
          <a:p>
            <a:pPr algn="ctr"/>
            <a:r>
              <a:rPr lang="en-US" dirty="0" smtClean="0">
                <a:solidFill>
                  <a:schemeClr val="tx1"/>
                </a:solidFill>
              </a:rPr>
              <a:t>STAGES</a:t>
            </a:r>
            <a:endParaRPr lang="en-US" dirty="0">
              <a:solidFill>
                <a:schemeClr val="tx1"/>
              </a:solidFill>
            </a:endParaRPr>
          </a:p>
        </p:txBody>
      </p:sp>
    </p:spTree>
  </p:cSld>
  <p:clrMapOvr>
    <a:masterClrMapping/>
  </p:clrMapOvr>
  <p:transition spd="slow">
    <p:check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3">
                    <a:lumMod val="50000"/>
                  </a:schemeClr>
                </a:solidFill>
                <a:latin typeface="Gill Sans Ultra Bold" pitchFamily="34" charset="0"/>
              </a:rPr>
              <a:t>Product life cycle chart:</a:t>
            </a:r>
            <a:br>
              <a:rPr lang="en-US" dirty="0" smtClean="0">
                <a:solidFill>
                  <a:schemeClr val="accent3">
                    <a:lumMod val="50000"/>
                  </a:schemeClr>
                </a:solidFill>
                <a:latin typeface="Gill Sans Ultra Bold" pitchFamily="34" charset="0"/>
              </a:rPr>
            </a:br>
            <a:r>
              <a:rPr lang="en-US" dirty="0" smtClean="0"/>
              <a:t> </a:t>
            </a:r>
            <a:endParaRPr lang="en-US" dirty="0"/>
          </a:p>
        </p:txBody>
      </p:sp>
      <p:sp>
        <p:nvSpPr>
          <p:cNvPr id="20" name="Line 4"/>
          <p:cNvSpPr>
            <a:spLocks noChangeShapeType="1"/>
          </p:cNvSpPr>
          <p:nvPr/>
        </p:nvSpPr>
        <p:spPr bwMode="auto">
          <a:xfrm>
            <a:off x="1187450" y="2492375"/>
            <a:ext cx="0" cy="3168650"/>
          </a:xfrm>
          <a:prstGeom prst="line">
            <a:avLst/>
          </a:prstGeom>
          <a:noFill/>
          <a:ln w="38100">
            <a:solidFill>
              <a:schemeClr val="tx1"/>
            </a:solidFill>
            <a:round/>
            <a:headEnd/>
            <a:tailEnd/>
          </a:ln>
        </p:spPr>
        <p:txBody>
          <a:bodyPr/>
          <a:lstStyle/>
          <a:p>
            <a:endParaRPr lang="en-US"/>
          </a:p>
        </p:txBody>
      </p:sp>
      <p:sp>
        <p:nvSpPr>
          <p:cNvPr id="21" name="Line 5"/>
          <p:cNvSpPr>
            <a:spLocks noChangeShapeType="1"/>
          </p:cNvSpPr>
          <p:nvPr/>
        </p:nvSpPr>
        <p:spPr bwMode="auto">
          <a:xfrm>
            <a:off x="1187450" y="5661025"/>
            <a:ext cx="7705725" cy="0"/>
          </a:xfrm>
          <a:prstGeom prst="line">
            <a:avLst/>
          </a:prstGeom>
          <a:noFill/>
          <a:ln w="38100">
            <a:solidFill>
              <a:schemeClr val="tx1"/>
            </a:solidFill>
            <a:round/>
            <a:headEnd/>
            <a:tailEnd/>
          </a:ln>
        </p:spPr>
        <p:txBody>
          <a:bodyPr/>
          <a:lstStyle/>
          <a:p>
            <a:endParaRPr lang="en-US"/>
          </a:p>
        </p:txBody>
      </p:sp>
      <p:sp>
        <p:nvSpPr>
          <p:cNvPr id="22" name="Text Box 6"/>
          <p:cNvSpPr txBox="1">
            <a:spLocks noChangeArrowheads="1"/>
          </p:cNvSpPr>
          <p:nvPr/>
        </p:nvSpPr>
        <p:spPr bwMode="auto">
          <a:xfrm>
            <a:off x="158750" y="2000250"/>
            <a:ext cx="1229824" cy="369332"/>
          </a:xfrm>
          <a:prstGeom prst="rect">
            <a:avLst/>
          </a:prstGeom>
          <a:noFill/>
          <a:ln w="9525">
            <a:noFill/>
            <a:miter lim="800000"/>
            <a:headEnd/>
            <a:tailEnd/>
          </a:ln>
        </p:spPr>
        <p:txBody>
          <a:bodyPr wrap="none">
            <a:spAutoFit/>
          </a:bodyPr>
          <a:lstStyle/>
          <a:p>
            <a:r>
              <a:rPr lang="en-GB" dirty="0">
                <a:latin typeface="Wide Latin" pitchFamily="18" charset="0"/>
              </a:rPr>
              <a:t>Sales</a:t>
            </a:r>
            <a:endParaRPr lang="en-US" dirty="0">
              <a:latin typeface="Wide Latin" pitchFamily="18" charset="0"/>
            </a:endParaRPr>
          </a:p>
        </p:txBody>
      </p:sp>
      <p:sp>
        <p:nvSpPr>
          <p:cNvPr id="23" name="Text Box 7"/>
          <p:cNvSpPr txBox="1">
            <a:spLocks noChangeArrowheads="1"/>
          </p:cNvSpPr>
          <p:nvPr/>
        </p:nvSpPr>
        <p:spPr bwMode="auto">
          <a:xfrm>
            <a:off x="7885113" y="5724525"/>
            <a:ext cx="1194558" cy="369332"/>
          </a:xfrm>
          <a:prstGeom prst="rect">
            <a:avLst/>
          </a:prstGeom>
          <a:noFill/>
          <a:ln w="9525">
            <a:noFill/>
            <a:miter lim="800000"/>
            <a:headEnd/>
            <a:tailEnd/>
          </a:ln>
        </p:spPr>
        <p:txBody>
          <a:bodyPr wrap="none">
            <a:spAutoFit/>
          </a:bodyPr>
          <a:lstStyle/>
          <a:p>
            <a:r>
              <a:rPr lang="en-GB" dirty="0">
                <a:latin typeface="Wide Latin" pitchFamily="18" charset="0"/>
              </a:rPr>
              <a:t>Time</a:t>
            </a:r>
            <a:endParaRPr lang="en-US" dirty="0">
              <a:latin typeface="Wide Latin" pitchFamily="18" charset="0"/>
            </a:endParaRPr>
          </a:p>
        </p:txBody>
      </p:sp>
      <p:sp>
        <p:nvSpPr>
          <p:cNvPr id="24" name="Text Box 15"/>
          <p:cNvSpPr txBox="1">
            <a:spLocks noChangeArrowheads="1"/>
          </p:cNvSpPr>
          <p:nvPr/>
        </p:nvSpPr>
        <p:spPr bwMode="auto">
          <a:xfrm>
            <a:off x="1219200" y="2057400"/>
            <a:ext cx="1328738" cy="646113"/>
          </a:xfrm>
          <a:prstGeom prst="rect">
            <a:avLst/>
          </a:prstGeom>
          <a:noFill/>
          <a:ln w="9525">
            <a:noFill/>
            <a:miter lim="800000"/>
            <a:headEnd/>
            <a:tailEnd/>
          </a:ln>
        </p:spPr>
        <p:txBody>
          <a:bodyPr wrap="none">
            <a:spAutoFit/>
          </a:bodyPr>
          <a:lstStyle/>
          <a:p>
            <a:endParaRPr lang="en-GB" sz="1200" b="1" dirty="0">
              <a:latin typeface="Verdana" charset="0"/>
            </a:endParaRPr>
          </a:p>
          <a:p>
            <a:r>
              <a:rPr lang="en-GB" sz="1200" b="1" dirty="0">
                <a:latin typeface="Verdana" charset="0"/>
              </a:rPr>
              <a:t>Research &amp;</a:t>
            </a:r>
          </a:p>
          <a:p>
            <a:r>
              <a:rPr lang="en-GB" sz="1200" b="1" dirty="0">
                <a:latin typeface="Verdana" charset="0"/>
              </a:rPr>
              <a:t>Development</a:t>
            </a:r>
            <a:endParaRPr lang="en-US" sz="1200" b="1" dirty="0">
              <a:latin typeface="Verdana" charset="0"/>
            </a:endParaRPr>
          </a:p>
        </p:txBody>
      </p:sp>
      <p:sp>
        <p:nvSpPr>
          <p:cNvPr id="25" name="Line 9"/>
          <p:cNvSpPr>
            <a:spLocks noChangeShapeType="1"/>
          </p:cNvSpPr>
          <p:nvPr/>
        </p:nvSpPr>
        <p:spPr bwMode="auto">
          <a:xfrm flipV="1">
            <a:off x="2627313" y="2565400"/>
            <a:ext cx="0" cy="3095625"/>
          </a:xfrm>
          <a:prstGeom prst="line">
            <a:avLst/>
          </a:prstGeom>
          <a:noFill/>
          <a:ln w="19050">
            <a:solidFill>
              <a:schemeClr val="tx1"/>
            </a:solidFill>
            <a:prstDash val="lgDash"/>
            <a:round/>
            <a:headEnd/>
            <a:tailEnd/>
          </a:ln>
        </p:spPr>
        <p:txBody>
          <a:bodyPr/>
          <a:lstStyle/>
          <a:p>
            <a:endParaRPr lang="en-US"/>
          </a:p>
        </p:txBody>
      </p:sp>
      <p:sp>
        <p:nvSpPr>
          <p:cNvPr id="27" name="Line 10"/>
          <p:cNvSpPr>
            <a:spLocks noChangeShapeType="1"/>
          </p:cNvSpPr>
          <p:nvPr/>
        </p:nvSpPr>
        <p:spPr bwMode="auto">
          <a:xfrm flipV="1">
            <a:off x="3851275" y="2565400"/>
            <a:ext cx="0" cy="3095625"/>
          </a:xfrm>
          <a:prstGeom prst="line">
            <a:avLst/>
          </a:prstGeom>
          <a:noFill/>
          <a:ln w="19050">
            <a:solidFill>
              <a:schemeClr val="tx1"/>
            </a:solidFill>
            <a:prstDash val="lgDash"/>
            <a:round/>
            <a:headEnd/>
            <a:tailEnd/>
          </a:ln>
        </p:spPr>
        <p:txBody>
          <a:bodyPr/>
          <a:lstStyle/>
          <a:p>
            <a:endParaRPr lang="en-US"/>
          </a:p>
        </p:txBody>
      </p:sp>
      <p:sp>
        <p:nvSpPr>
          <p:cNvPr id="28" name="Line 11"/>
          <p:cNvSpPr>
            <a:spLocks noChangeShapeType="1"/>
          </p:cNvSpPr>
          <p:nvPr/>
        </p:nvSpPr>
        <p:spPr bwMode="auto">
          <a:xfrm flipV="1">
            <a:off x="5148263" y="2565400"/>
            <a:ext cx="0" cy="3095625"/>
          </a:xfrm>
          <a:prstGeom prst="line">
            <a:avLst/>
          </a:prstGeom>
          <a:noFill/>
          <a:ln w="19050">
            <a:solidFill>
              <a:schemeClr val="tx1"/>
            </a:solidFill>
            <a:prstDash val="lgDash"/>
            <a:round/>
            <a:headEnd/>
            <a:tailEnd/>
          </a:ln>
        </p:spPr>
        <p:txBody>
          <a:bodyPr/>
          <a:lstStyle/>
          <a:p>
            <a:endParaRPr lang="en-US"/>
          </a:p>
        </p:txBody>
      </p:sp>
      <p:sp>
        <p:nvSpPr>
          <p:cNvPr id="29" name="Line 12"/>
          <p:cNvSpPr>
            <a:spLocks noChangeShapeType="1"/>
          </p:cNvSpPr>
          <p:nvPr/>
        </p:nvSpPr>
        <p:spPr bwMode="auto">
          <a:xfrm flipV="1">
            <a:off x="6804025" y="2565400"/>
            <a:ext cx="0" cy="3095625"/>
          </a:xfrm>
          <a:prstGeom prst="line">
            <a:avLst/>
          </a:prstGeom>
          <a:noFill/>
          <a:ln w="19050">
            <a:solidFill>
              <a:schemeClr val="tx1"/>
            </a:solidFill>
            <a:prstDash val="lgDash"/>
            <a:round/>
            <a:headEnd/>
            <a:tailEnd/>
          </a:ln>
        </p:spPr>
        <p:txBody>
          <a:bodyPr/>
          <a:lstStyle/>
          <a:p>
            <a:endParaRPr lang="en-US"/>
          </a:p>
        </p:txBody>
      </p:sp>
      <p:sp>
        <p:nvSpPr>
          <p:cNvPr id="30" name="Freeform 13"/>
          <p:cNvSpPr>
            <a:spLocks/>
          </p:cNvSpPr>
          <p:nvPr/>
        </p:nvSpPr>
        <p:spPr bwMode="auto">
          <a:xfrm>
            <a:off x="7878763" y="2555875"/>
            <a:ext cx="6350" cy="3106738"/>
          </a:xfrm>
          <a:custGeom>
            <a:avLst/>
            <a:gdLst>
              <a:gd name="T0" fmla="*/ 2147483647 w 4"/>
              <a:gd name="T1" fmla="*/ 2147483647 h 1957"/>
              <a:gd name="T2" fmla="*/ 0 w 4"/>
              <a:gd name="T3" fmla="*/ 0 h 1957"/>
              <a:gd name="T4" fmla="*/ 0 60000 65536"/>
              <a:gd name="T5" fmla="*/ 0 60000 65536"/>
              <a:gd name="T6" fmla="*/ 0 w 4"/>
              <a:gd name="T7" fmla="*/ 0 h 1957"/>
              <a:gd name="T8" fmla="*/ 4 w 4"/>
              <a:gd name="T9" fmla="*/ 1957 h 1957"/>
            </a:gdLst>
            <a:ahLst/>
            <a:cxnLst>
              <a:cxn ang="T4">
                <a:pos x="T0" y="T1"/>
              </a:cxn>
              <a:cxn ang="T5">
                <a:pos x="T2" y="T3"/>
              </a:cxn>
            </a:cxnLst>
            <a:rect l="T6" t="T7" r="T8" b="T9"/>
            <a:pathLst>
              <a:path w="4" h="1957">
                <a:moveTo>
                  <a:pt x="4" y="1957"/>
                </a:moveTo>
                <a:lnTo>
                  <a:pt x="0" y="0"/>
                </a:lnTo>
              </a:path>
            </a:pathLst>
          </a:custGeom>
          <a:noFill/>
          <a:ln w="19050">
            <a:solidFill>
              <a:schemeClr val="tx1"/>
            </a:solidFill>
            <a:prstDash val="lgDash"/>
            <a:round/>
            <a:headEnd/>
            <a:tailEnd/>
          </a:ln>
        </p:spPr>
        <p:txBody>
          <a:bodyPr/>
          <a:lstStyle/>
          <a:p>
            <a:endParaRPr lang="en-US"/>
          </a:p>
        </p:txBody>
      </p:sp>
      <p:sp>
        <p:nvSpPr>
          <p:cNvPr id="31" name="Freeform 14"/>
          <p:cNvSpPr>
            <a:spLocks/>
          </p:cNvSpPr>
          <p:nvPr/>
        </p:nvSpPr>
        <p:spPr bwMode="auto">
          <a:xfrm>
            <a:off x="8743950" y="2555875"/>
            <a:ext cx="4763" cy="3106738"/>
          </a:xfrm>
          <a:custGeom>
            <a:avLst/>
            <a:gdLst>
              <a:gd name="T0" fmla="*/ 2147483647 w 3"/>
              <a:gd name="T1" fmla="*/ 2147483647 h 1957"/>
              <a:gd name="T2" fmla="*/ 0 w 3"/>
              <a:gd name="T3" fmla="*/ 0 h 1957"/>
              <a:gd name="T4" fmla="*/ 0 60000 65536"/>
              <a:gd name="T5" fmla="*/ 0 60000 65536"/>
              <a:gd name="T6" fmla="*/ 0 w 3"/>
              <a:gd name="T7" fmla="*/ 0 h 1957"/>
              <a:gd name="T8" fmla="*/ 3 w 3"/>
              <a:gd name="T9" fmla="*/ 1957 h 1957"/>
            </a:gdLst>
            <a:ahLst/>
            <a:cxnLst>
              <a:cxn ang="T4">
                <a:pos x="T0" y="T1"/>
              </a:cxn>
              <a:cxn ang="T5">
                <a:pos x="T2" y="T3"/>
              </a:cxn>
            </a:cxnLst>
            <a:rect l="T6" t="T7" r="T8" b="T9"/>
            <a:pathLst>
              <a:path w="3" h="1957">
                <a:moveTo>
                  <a:pt x="3" y="1957"/>
                </a:moveTo>
                <a:lnTo>
                  <a:pt x="0" y="0"/>
                </a:lnTo>
              </a:path>
            </a:pathLst>
          </a:custGeom>
          <a:noFill/>
          <a:ln w="19050">
            <a:solidFill>
              <a:schemeClr val="tx1"/>
            </a:solidFill>
            <a:prstDash val="lgDash"/>
            <a:round/>
            <a:headEnd/>
            <a:tailEnd/>
          </a:ln>
        </p:spPr>
        <p:txBody>
          <a:bodyPr/>
          <a:lstStyle/>
          <a:p>
            <a:endParaRPr lang="en-US"/>
          </a:p>
        </p:txBody>
      </p:sp>
      <p:sp>
        <p:nvSpPr>
          <p:cNvPr id="32" name="Text Box 16"/>
          <p:cNvSpPr txBox="1">
            <a:spLocks noChangeArrowheads="1"/>
          </p:cNvSpPr>
          <p:nvPr/>
        </p:nvSpPr>
        <p:spPr bwMode="auto">
          <a:xfrm>
            <a:off x="2627313" y="2346325"/>
            <a:ext cx="1274762" cy="276225"/>
          </a:xfrm>
          <a:prstGeom prst="rect">
            <a:avLst/>
          </a:prstGeom>
          <a:noFill/>
          <a:ln w="9525">
            <a:noFill/>
            <a:miter lim="800000"/>
            <a:headEnd/>
            <a:tailEnd/>
          </a:ln>
        </p:spPr>
        <p:txBody>
          <a:bodyPr wrap="none">
            <a:spAutoFit/>
          </a:bodyPr>
          <a:lstStyle/>
          <a:p>
            <a:r>
              <a:rPr lang="en-GB" sz="1200" b="1">
                <a:latin typeface="Verdana" charset="0"/>
              </a:rPr>
              <a:t>Introduction</a:t>
            </a:r>
            <a:endParaRPr lang="en-US" sz="1200" b="1">
              <a:latin typeface="Verdana" charset="0"/>
            </a:endParaRPr>
          </a:p>
        </p:txBody>
      </p:sp>
      <p:sp>
        <p:nvSpPr>
          <p:cNvPr id="33" name="Text Box 17"/>
          <p:cNvSpPr txBox="1">
            <a:spLocks noChangeArrowheads="1"/>
          </p:cNvSpPr>
          <p:nvPr/>
        </p:nvSpPr>
        <p:spPr bwMode="auto">
          <a:xfrm>
            <a:off x="4067175" y="2346325"/>
            <a:ext cx="815975" cy="274638"/>
          </a:xfrm>
          <a:prstGeom prst="rect">
            <a:avLst/>
          </a:prstGeom>
          <a:noFill/>
          <a:ln w="9525">
            <a:noFill/>
            <a:miter lim="800000"/>
            <a:headEnd/>
            <a:tailEnd/>
          </a:ln>
        </p:spPr>
        <p:txBody>
          <a:bodyPr wrap="none">
            <a:spAutoFit/>
          </a:bodyPr>
          <a:lstStyle/>
          <a:p>
            <a:r>
              <a:rPr lang="en-GB" sz="1200" b="1">
                <a:latin typeface="Verdana" charset="0"/>
              </a:rPr>
              <a:t>Growth</a:t>
            </a:r>
            <a:endParaRPr lang="en-US" sz="1200" b="1">
              <a:latin typeface="Verdana" charset="0"/>
            </a:endParaRPr>
          </a:p>
        </p:txBody>
      </p:sp>
      <p:sp>
        <p:nvSpPr>
          <p:cNvPr id="34" name="Text Box 18"/>
          <p:cNvSpPr txBox="1">
            <a:spLocks noChangeArrowheads="1"/>
          </p:cNvSpPr>
          <p:nvPr/>
        </p:nvSpPr>
        <p:spPr bwMode="auto">
          <a:xfrm>
            <a:off x="5508625" y="2346325"/>
            <a:ext cx="904875" cy="274638"/>
          </a:xfrm>
          <a:prstGeom prst="rect">
            <a:avLst/>
          </a:prstGeom>
          <a:noFill/>
          <a:ln w="9525">
            <a:noFill/>
            <a:miter lim="800000"/>
            <a:headEnd/>
            <a:tailEnd/>
          </a:ln>
        </p:spPr>
        <p:txBody>
          <a:bodyPr wrap="none">
            <a:spAutoFit/>
          </a:bodyPr>
          <a:lstStyle/>
          <a:p>
            <a:r>
              <a:rPr lang="en-GB" sz="1200" b="1">
                <a:latin typeface="Verdana" charset="0"/>
              </a:rPr>
              <a:t>Maturity</a:t>
            </a:r>
            <a:endParaRPr lang="en-US" sz="1200" b="1">
              <a:latin typeface="Verdana" charset="0"/>
            </a:endParaRPr>
          </a:p>
        </p:txBody>
      </p:sp>
      <p:sp>
        <p:nvSpPr>
          <p:cNvPr id="35" name="Text Box 19"/>
          <p:cNvSpPr txBox="1">
            <a:spLocks noChangeArrowheads="1"/>
          </p:cNvSpPr>
          <p:nvPr/>
        </p:nvSpPr>
        <p:spPr bwMode="auto">
          <a:xfrm>
            <a:off x="6804025" y="2346325"/>
            <a:ext cx="1084263" cy="274638"/>
          </a:xfrm>
          <a:prstGeom prst="rect">
            <a:avLst/>
          </a:prstGeom>
          <a:noFill/>
          <a:ln w="9525">
            <a:noFill/>
            <a:miter lim="800000"/>
            <a:headEnd/>
            <a:tailEnd/>
          </a:ln>
        </p:spPr>
        <p:txBody>
          <a:bodyPr wrap="none">
            <a:spAutoFit/>
          </a:bodyPr>
          <a:lstStyle/>
          <a:p>
            <a:r>
              <a:rPr lang="en-GB" sz="1200" b="1">
                <a:latin typeface="Verdana" charset="0"/>
              </a:rPr>
              <a:t>Saturation</a:t>
            </a:r>
            <a:endParaRPr lang="en-US" sz="1200" b="1">
              <a:latin typeface="Verdana" charset="0"/>
            </a:endParaRPr>
          </a:p>
        </p:txBody>
      </p:sp>
      <p:sp>
        <p:nvSpPr>
          <p:cNvPr id="36" name="Text Box 20"/>
          <p:cNvSpPr txBox="1">
            <a:spLocks noChangeArrowheads="1"/>
          </p:cNvSpPr>
          <p:nvPr/>
        </p:nvSpPr>
        <p:spPr bwMode="auto">
          <a:xfrm>
            <a:off x="7885113" y="2346325"/>
            <a:ext cx="815975" cy="274638"/>
          </a:xfrm>
          <a:prstGeom prst="rect">
            <a:avLst/>
          </a:prstGeom>
          <a:noFill/>
          <a:ln w="9525">
            <a:noFill/>
            <a:miter lim="800000"/>
            <a:headEnd/>
            <a:tailEnd/>
          </a:ln>
        </p:spPr>
        <p:txBody>
          <a:bodyPr wrap="none">
            <a:spAutoFit/>
          </a:bodyPr>
          <a:lstStyle/>
          <a:p>
            <a:r>
              <a:rPr lang="en-GB" sz="1200" b="1" dirty="0">
                <a:latin typeface="Verdana" charset="0"/>
              </a:rPr>
              <a:t>Decline</a:t>
            </a:r>
            <a:endParaRPr lang="en-US" sz="1200" b="1" dirty="0">
              <a:latin typeface="Verdana" charset="0"/>
            </a:endParaRPr>
          </a:p>
        </p:txBody>
      </p:sp>
      <p:sp>
        <p:nvSpPr>
          <p:cNvPr id="40" name="Freeform 8"/>
          <p:cNvSpPr>
            <a:spLocks/>
          </p:cNvSpPr>
          <p:nvPr/>
        </p:nvSpPr>
        <p:spPr bwMode="auto">
          <a:xfrm>
            <a:off x="2627313" y="3500438"/>
            <a:ext cx="6121400" cy="2184400"/>
          </a:xfrm>
          <a:custGeom>
            <a:avLst/>
            <a:gdLst>
              <a:gd name="T0" fmla="*/ 0 w 3765"/>
              <a:gd name="T1" fmla="*/ 2147483647 h 1376"/>
              <a:gd name="T2" fmla="*/ 2147483647 w 3765"/>
              <a:gd name="T3" fmla="*/ 2147483647 h 1376"/>
              <a:gd name="T4" fmla="*/ 2147483647 w 3765"/>
              <a:gd name="T5" fmla="*/ 2147483647 h 1376"/>
              <a:gd name="T6" fmla="*/ 2147483647 w 3765"/>
              <a:gd name="T7" fmla="*/ 2147483647 h 1376"/>
              <a:gd name="T8" fmla="*/ 2147483647 w 3765"/>
              <a:gd name="T9" fmla="*/ 2147483647 h 1376"/>
              <a:gd name="T10" fmla="*/ 2147483647 w 3765"/>
              <a:gd name="T11" fmla="*/ 2147483647 h 1376"/>
              <a:gd name="T12" fmla="*/ 2147483647 w 3765"/>
              <a:gd name="T13" fmla="*/ 2147483647 h 1376"/>
              <a:gd name="T14" fmla="*/ 2147483647 w 3765"/>
              <a:gd name="T15" fmla="*/ 2147483647 h 1376"/>
              <a:gd name="T16" fmla="*/ 0 60000 65536"/>
              <a:gd name="T17" fmla="*/ 0 60000 65536"/>
              <a:gd name="T18" fmla="*/ 0 60000 65536"/>
              <a:gd name="T19" fmla="*/ 0 60000 65536"/>
              <a:gd name="T20" fmla="*/ 0 60000 65536"/>
              <a:gd name="T21" fmla="*/ 0 60000 65536"/>
              <a:gd name="T22" fmla="*/ 0 60000 65536"/>
              <a:gd name="T23" fmla="*/ 0 60000 65536"/>
              <a:gd name="T24" fmla="*/ 0 w 3765"/>
              <a:gd name="T25" fmla="*/ 0 h 1376"/>
              <a:gd name="T26" fmla="*/ 3765 w 3765"/>
              <a:gd name="T27" fmla="*/ 1376 h 137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765" h="1376">
                <a:moveTo>
                  <a:pt x="0" y="1376"/>
                </a:moveTo>
                <a:cubicBezTo>
                  <a:pt x="249" y="1319"/>
                  <a:pt x="499" y="1262"/>
                  <a:pt x="681" y="1149"/>
                </a:cubicBezTo>
                <a:cubicBezTo>
                  <a:pt x="863" y="1036"/>
                  <a:pt x="945" y="855"/>
                  <a:pt x="1089" y="696"/>
                </a:cubicBezTo>
                <a:cubicBezTo>
                  <a:pt x="1233" y="537"/>
                  <a:pt x="1407" y="303"/>
                  <a:pt x="1543" y="197"/>
                </a:cubicBezTo>
                <a:cubicBezTo>
                  <a:pt x="1679" y="91"/>
                  <a:pt x="1716" y="91"/>
                  <a:pt x="1905" y="61"/>
                </a:cubicBezTo>
                <a:cubicBezTo>
                  <a:pt x="2094" y="31"/>
                  <a:pt x="2435" y="0"/>
                  <a:pt x="2677" y="15"/>
                </a:cubicBezTo>
                <a:cubicBezTo>
                  <a:pt x="2919" y="30"/>
                  <a:pt x="3176" y="68"/>
                  <a:pt x="3357" y="151"/>
                </a:cubicBezTo>
                <a:cubicBezTo>
                  <a:pt x="3538" y="234"/>
                  <a:pt x="3697" y="454"/>
                  <a:pt x="3765" y="514"/>
                </a:cubicBezTo>
              </a:path>
            </a:pathLst>
          </a:custGeom>
          <a:solidFill>
            <a:schemeClr val="bg1"/>
          </a:solidFill>
          <a:ln w="57150">
            <a:solidFill>
              <a:schemeClr val="accent1"/>
            </a:solidFill>
            <a:round/>
            <a:headEnd/>
            <a:tailEnd/>
          </a:ln>
        </p:spPr>
        <p:txBody>
          <a:bodyPr/>
          <a:lstStyle/>
          <a:p>
            <a:endParaRPr lang="en-US"/>
          </a:p>
        </p:txBody>
      </p:sp>
    </p:spTree>
  </p:cSld>
  <p:clrMapOvr>
    <a:masterClrMapping/>
  </p:clrMapOvr>
  <p:transition spd="slow">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dissolv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dissolve">
                                      <p:cBhvr>
                                        <p:cTn id="12" dur="5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dissolve">
                                      <p:cBhvr>
                                        <p:cTn id="17" dur="5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dissolve">
                                      <p:cBhvr>
                                        <p:cTn id="22" dur="500"/>
                                        <p:tgtEl>
                                          <p:spTgt spid="23"/>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dissolve">
                                      <p:cBhvr>
                                        <p:cTn id="27" dur="500"/>
                                        <p:tgtEl>
                                          <p:spTgt spid="24"/>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dissolve">
                                      <p:cBhvr>
                                        <p:cTn id="32" dur="500"/>
                                        <p:tgtEl>
                                          <p:spTgt spid="25"/>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7"/>
                                        </p:tgtEl>
                                        <p:attrNameLst>
                                          <p:attrName>style.visibility</p:attrName>
                                        </p:attrNameLst>
                                      </p:cBhvr>
                                      <p:to>
                                        <p:strVal val="visible"/>
                                      </p:to>
                                    </p:set>
                                    <p:animEffect transition="in" filter="dissolve">
                                      <p:cBhvr>
                                        <p:cTn id="37" dur="500"/>
                                        <p:tgtEl>
                                          <p:spTgt spid="27"/>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8"/>
                                        </p:tgtEl>
                                        <p:attrNameLst>
                                          <p:attrName>style.visibility</p:attrName>
                                        </p:attrNameLst>
                                      </p:cBhvr>
                                      <p:to>
                                        <p:strVal val="visible"/>
                                      </p:to>
                                    </p:set>
                                    <p:animEffect transition="in" filter="dissolve">
                                      <p:cBhvr>
                                        <p:cTn id="42" dur="500"/>
                                        <p:tgtEl>
                                          <p:spTgt spid="28"/>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29"/>
                                        </p:tgtEl>
                                        <p:attrNameLst>
                                          <p:attrName>style.visibility</p:attrName>
                                        </p:attrNameLst>
                                      </p:cBhvr>
                                      <p:to>
                                        <p:strVal val="visible"/>
                                      </p:to>
                                    </p:set>
                                    <p:animEffect transition="in" filter="dissolve">
                                      <p:cBhvr>
                                        <p:cTn id="47" dur="500"/>
                                        <p:tgtEl>
                                          <p:spTgt spid="29"/>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30"/>
                                        </p:tgtEl>
                                        <p:attrNameLst>
                                          <p:attrName>style.visibility</p:attrName>
                                        </p:attrNameLst>
                                      </p:cBhvr>
                                      <p:to>
                                        <p:strVal val="visible"/>
                                      </p:to>
                                    </p:set>
                                    <p:animEffect transition="in" filter="dissolve">
                                      <p:cBhvr>
                                        <p:cTn id="52" dur="500"/>
                                        <p:tgtEl>
                                          <p:spTgt spid="30"/>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31"/>
                                        </p:tgtEl>
                                        <p:attrNameLst>
                                          <p:attrName>style.visibility</p:attrName>
                                        </p:attrNameLst>
                                      </p:cBhvr>
                                      <p:to>
                                        <p:strVal val="visible"/>
                                      </p:to>
                                    </p:set>
                                    <p:animEffect transition="in" filter="dissolve">
                                      <p:cBhvr>
                                        <p:cTn id="57" dur="500"/>
                                        <p:tgtEl>
                                          <p:spTgt spid="31"/>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32"/>
                                        </p:tgtEl>
                                        <p:attrNameLst>
                                          <p:attrName>style.visibility</p:attrName>
                                        </p:attrNameLst>
                                      </p:cBhvr>
                                      <p:to>
                                        <p:strVal val="visible"/>
                                      </p:to>
                                    </p:set>
                                    <p:animEffect transition="in" filter="dissolve">
                                      <p:cBhvr>
                                        <p:cTn id="62" dur="500"/>
                                        <p:tgtEl>
                                          <p:spTgt spid="32"/>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33"/>
                                        </p:tgtEl>
                                        <p:attrNameLst>
                                          <p:attrName>style.visibility</p:attrName>
                                        </p:attrNameLst>
                                      </p:cBhvr>
                                      <p:to>
                                        <p:strVal val="visible"/>
                                      </p:to>
                                    </p:set>
                                    <p:animEffect transition="in" filter="dissolve">
                                      <p:cBhvr>
                                        <p:cTn id="67" dur="500"/>
                                        <p:tgtEl>
                                          <p:spTgt spid="33"/>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34"/>
                                        </p:tgtEl>
                                        <p:attrNameLst>
                                          <p:attrName>style.visibility</p:attrName>
                                        </p:attrNameLst>
                                      </p:cBhvr>
                                      <p:to>
                                        <p:strVal val="visible"/>
                                      </p:to>
                                    </p:set>
                                    <p:animEffect transition="in" filter="dissolve">
                                      <p:cBhvr>
                                        <p:cTn id="72" dur="500"/>
                                        <p:tgtEl>
                                          <p:spTgt spid="34"/>
                                        </p:tgtEl>
                                      </p:cBhvr>
                                    </p:animEffec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grpId="0" nodeType="clickEffect">
                                  <p:stCondLst>
                                    <p:cond delay="0"/>
                                  </p:stCondLst>
                                  <p:childTnLst>
                                    <p:set>
                                      <p:cBhvr>
                                        <p:cTn id="76" dur="1" fill="hold">
                                          <p:stCondLst>
                                            <p:cond delay="0"/>
                                          </p:stCondLst>
                                        </p:cTn>
                                        <p:tgtEl>
                                          <p:spTgt spid="35"/>
                                        </p:tgtEl>
                                        <p:attrNameLst>
                                          <p:attrName>style.visibility</p:attrName>
                                        </p:attrNameLst>
                                      </p:cBhvr>
                                      <p:to>
                                        <p:strVal val="visible"/>
                                      </p:to>
                                    </p:set>
                                    <p:animEffect transition="in" filter="dissolve">
                                      <p:cBhvr>
                                        <p:cTn id="77" dur="500"/>
                                        <p:tgtEl>
                                          <p:spTgt spid="35"/>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ntr" presetSubtype="0" fill="hold" grpId="0" nodeType="clickEffect">
                                  <p:stCondLst>
                                    <p:cond delay="0"/>
                                  </p:stCondLst>
                                  <p:childTnLst>
                                    <p:set>
                                      <p:cBhvr>
                                        <p:cTn id="81" dur="1" fill="hold">
                                          <p:stCondLst>
                                            <p:cond delay="0"/>
                                          </p:stCondLst>
                                        </p:cTn>
                                        <p:tgtEl>
                                          <p:spTgt spid="36"/>
                                        </p:tgtEl>
                                        <p:attrNameLst>
                                          <p:attrName>style.visibility</p:attrName>
                                        </p:attrNameLst>
                                      </p:cBhvr>
                                      <p:to>
                                        <p:strVal val="visible"/>
                                      </p:to>
                                    </p:set>
                                    <p:animEffect transition="in" filter="dissolve">
                                      <p:cBhvr>
                                        <p:cTn id="82" dur="500"/>
                                        <p:tgtEl>
                                          <p:spTgt spid="36"/>
                                        </p:tgtEl>
                                      </p:cBhvr>
                                    </p:animEffect>
                                  </p:childTnLst>
                                </p:cTn>
                              </p:par>
                            </p:childTnLst>
                          </p:cTn>
                        </p:par>
                      </p:childTnLst>
                    </p:cTn>
                  </p:par>
                  <p:par>
                    <p:cTn id="83" fill="hold">
                      <p:stCondLst>
                        <p:cond delay="indefinite"/>
                      </p:stCondLst>
                      <p:childTnLst>
                        <p:par>
                          <p:cTn id="84" fill="hold">
                            <p:stCondLst>
                              <p:cond delay="0"/>
                            </p:stCondLst>
                            <p:childTnLst>
                              <p:par>
                                <p:cTn id="85" presetID="18" presetClass="entr" presetSubtype="3" fill="hold" grpId="0" nodeType="clickEffect">
                                  <p:stCondLst>
                                    <p:cond delay="0"/>
                                  </p:stCondLst>
                                  <p:childTnLst>
                                    <p:set>
                                      <p:cBhvr>
                                        <p:cTn id="86" dur="1" fill="hold">
                                          <p:stCondLst>
                                            <p:cond delay="0"/>
                                          </p:stCondLst>
                                        </p:cTn>
                                        <p:tgtEl>
                                          <p:spTgt spid="40"/>
                                        </p:tgtEl>
                                        <p:attrNameLst>
                                          <p:attrName>style.visibility</p:attrName>
                                        </p:attrNameLst>
                                      </p:cBhvr>
                                      <p:to>
                                        <p:strVal val="visible"/>
                                      </p:to>
                                    </p:set>
                                    <p:animEffect transition="in" filter="strips(upRight)">
                                      <p:cBhvr>
                                        <p:cTn id="87" dur="30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2" grpId="0"/>
      <p:bldP spid="23" grpId="0"/>
      <p:bldP spid="24" grpId="0"/>
      <p:bldP spid="25" grpId="0" animBg="1"/>
      <p:bldP spid="27" grpId="0" animBg="1"/>
      <p:bldP spid="28" grpId="0" animBg="1"/>
      <p:bldP spid="29" grpId="0" animBg="1"/>
      <p:bldP spid="30" grpId="0" animBg="1"/>
      <p:bldP spid="31" grpId="0" animBg="1"/>
      <p:bldP spid="32" grpId="0"/>
      <p:bldP spid="33" grpId="0"/>
      <p:bldP spid="34" grpId="0"/>
      <p:bldP spid="35" grpId="0"/>
      <p:bldP spid="36" grpId="0"/>
      <p:bldP spid="4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42000">
              <a:schemeClr val="accent3">
                <a:lumMod val="75000"/>
              </a:schemeClr>
            </a:gs>
            <a:gs pos="100000">
              <a:schemeClr val="bg1">
                <a:shade val="30000"/>
                <a:satMod val="20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p:spPr>
        <p:style>
          <a:lnRef idx="0">
            <a:schemeClr val="accent5"/>
          </a:lnRef>
          <a:fillRef idx="3">
            <a:schemeClr val="accent5"/>
          </a:fillRef>
          <a:effectRef idx="3">
            <a:schemeClr val="accent5"/>
          </a:effectRef>
          <a:fontRef idx="minor">
            <a:schemeClr val="lt1"/>
          </a:fontRef>
        </p:style>
        <p:txBody>
          <a:bodyPr>
            <a:normAutofit fontScale="90000"/>
          </a:bodyPr>
          <a:lstStyle/>
          <a:p>
            <a:r>
              <a:rPr lang="en-US" b="1" dirty="0" smtClean="0">
                <a:ln w="10541" cmpd="sng">
                  <a:solidFill>
                    <a:srgbClr val="7D7D7D">
                      <a:tint val="100000"/>
                      <a:shade val="100000"/>
                      <a:satMod val="110000"/>
                    </a:srgbClr>
                  </a:solidFill>
                  <a:prstDash val="sysDot"/>
                </a:ln>
                <a:solidFill>
                  <a:srgbClr val="7030A0"/>
                </a:solidFill>
                <a:latin typeface="Gill Sans Ultra Bold" pitchFamily="34" charset="0"/>
              </a:rPr>
              <a:t>Product life cycle chart:</a:t>
            </a:r>
            <a:endParaRPr lang="en-US" b="1" dirty="0">
              <a:ln w="10541" cmpd="sng">
                <a:solidFill>
                  <a:srgbClr val="7D7D7D">
                    <a:tint val="100000"/>
                    <a:shade val="100000"/>
                    <a:satMod val="110000"/>
                  </a:srgbClr>
                </a:solidFill>
                <a:prstDash val="sysDot"/>
              </a:ln>
              <a:solidFill>
                <a:srgbClr val="7030A0"/>
              </a:solidFill>
              <a:latin typeface="Gill Sans Ultra Bold" pitchFamily="34" charset="0"/>
            </a:endParaRPr>
          </a:p>
        </p:txBody>
      </p:sp>
      <p:sp>
        <p:nvSpPr>
          <p:cNvPr id="15" name="Line 41"/>
          <p:cNvSpPr>
            <a:spLocks noChangeShapeType="1"/>
          </p:cNvSpPr>
          <p:nvPr/>
        </p:nvSpPr>
        <p:spPr bwMode="auto">
          <a:xfrm>
            <a:off x="1187450" y="2492375"/>
            <a:ext cx="0" cy="3457575"/>
          </a:xfrm>
          <a:prstGeom prst="line">
            <a:avLst/>
          </a:prstGeom>
          <a:noFill/>
          <a:ln w="38100">
            <a:solidFill>
              <a:schemeClr val="tx1"/>
            </a:solidFill>
            <a:round/>
            <a:headEnd/>
            <a:tailEnd/>
          </a:ln>
        </p:spPr>
        <p:txBody>
          <a:bodyPr/>
          <a:lstStyle/>
          <a:p>
            <a:endParaRPr lang="en-US"/>
          </a:p>
        </p:txBody>
      </p:sp>
      <p:sp>
        <p:nvSpPr>
          <p:cNvPr id="16" name="Line 42"/>
          <p:cNvSpPr>
            <a:spLocks noChangeShapeType="1"/>
          </p:cNvSpPr>
          <p:nvPr/>
        </p:nvSpPr>
        <p:spPr bwMode="auto">
          <a:xfrm>
            <a:off x="1187450" y="4797425"/>
            <a:ext cx="7705725" cy="0"/>
          </a:xfrm>
          <a:prstGeom prst="line">
            <a:avLst/>
          </a:prstGeom>
          <a:noFill/>
          <a:ln w="38100">
            <a:solidFill>
              <a:schemeClr val="tx1"/>
            </a:solidFill>
            <a:round/>
            <a:headEnd/>
            <a:tailEnd/>
          </a:ln>
        </p:spPr>
        <p:txBody>
          <a:bodyPr/>
          <a:lstStyle/>
          <a:p>
            <a:endParaRPr lang="en-US"/>
          </a:p>
        </p:txBody>
      </p:sp>
      <p:sp>
        <p:nvSpPr>
          <p:cNvPr id="17" name="Text Box 43"/>
          <p:cNvSpPr txBox="1">
            <a:spLocks noChangeArrowheads="1"/>
          </p:cNvSpPr>
          <p:nvPr/>
        </p:nvSpPr>
        <p:spPr bwMode="auto">
          <a:xfrm>
            <a:off x="107950" y="1957388"/>
            <a:ext cx="1785938" cy="396875"/>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none">
            <a:spAutoFit/>
          </a:bodyPr>
          <a:lstStyle/>
          <a:p>
            <a:r>
              <a:rPr lang="en-GB" sz="2000" dirty="0">
                <a:latin typeface="Verdana" charset="0"/>
              </a:rPr>
              <a:t>Sales/Profits</a:t>
            </a:r>
            <a:endParaRPr lang="en-US" sz="2000" dirty="0">
              <a:latin typeface="Verdana" charset="0"/>
            </a:endParaRPr>
          </a:p>
        </p:txBody>
      </p:sp>
      <p:sp>
        <p:nvSpPr>
          <p:cNvPr id="18" name="Text Box 44"/>
          <p:cNvSpPr txBox="1">
            <a:spLocks noChangeArrowheads="1"/>
          </p:cNvSpPr>
          <p:nvPr/>
        </p:nvSpPr>
        <p:spPr bwMode="auto">
          <a:xfrm>
            <a:off x="8101013" y="4910138"/>
            <a:ext cx="808037" cy="396875"/>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none">
            <a:spAutoFit/>
          </a:bodyPr>
          <a:lstStyle/>
          <a:p>
            <a:r>
              <a:rPr lang="en-GB" sz="2000" dirty="0">
                <a:latin typeface="Verdana" charset="0"/>
              </a:rPr>
              <a:t>Time</a:t>
            </a:r>
            <a:endParaRPr lang="en-US" sz="2000" dirty="0">
              <a:latin typeface="Verdana" charset="0"/>
            </a:endParaRPr>
          </a:p>
        </p:txBody>
      </p:sp>
      <p:sp>
        <p:nvSpPr>
          <p:cNvPr id="19" name="Text Box 52"/>
          <p:cNvSpPr txBox="1">
            <a:spLocks noChangeArrowheads="1"/>
          </p:cNvSpPr>
          <p:nvPr/>
        </p:nvSpPr>
        <p:spPr bwMode="auto">
          <a:xfrm>
            <a:off x="1671638" y="5075238"/>
            <a:ext cx="1028700" cy="396875"/>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none">
            <a:spAutoFit/>
          </a:bodyPr>
          <a:lstStyle/>
          <a:p>
            <a:r>
              <a:rPr lang="en-GB" sz="2000" dirty="0">
                <a:latin typeface="Verdana" charset="0"/>
              </a:rPr>
              <a:t>Losses</a:t>
            </a:r>
            <a:endParaRPr lang="en-US" sz="2000" dirty="0">
              <a:latin typeface="Verdana" charset="0"/>
            </a:endParaRPr>
          </a:p>
        </p:txBody>
      </p:sp>
      <p:sp>
        <p:nvSpPr>
          <p:cNvPr id="20" name="Freeform 51"/>
          <p:cNvSpPr>
            <a:spLocks/>
          </p:cNvSpPr>
          <p:nvPr/>
        </p:nvSpPr>
        <p:spPr bwMode="auto">
          <a:xfrm>
            <a:off x="1187450" y="3597275"/>
            <a:ext cx="7632700" cy="2208213"/>
          </a:xfrm>
          <a:custGeom>
            <a:avLst/>
            <a:gdLst>
              <a:gd name="T0" fmla="*/ 0 w 4808"/>
              <a:gd name="T1" fmla="*/ 2147483647 h 1353"/>
              <a:gd name="T2" fmla="*/ 2147483647 w 4808"/>
              <a:gd name="T3" fmla="*/ 2147483647 h 1353"/>
              <a:gd name="T4" fmla="*/ 2147483647 w 4808"/>
              <a:gd name="T5" fmla="*/ 2147483647 h 1353"/>
              <a:gd name="T6" fmla="*/ 2147483647 w 4808"/>
              <a:gd name="T7" fmla="*/ 2147483647 h 1353"/>
              <a:gd name="T8" fmla="*/ 2147483647 w 4808"/>
              <a:gd name="T9" fmla="*/ 2147483647 h 1353"/>
              <a:gd name="T10" fmla="*/ 2147483647 w 4808"/>
              <a:gd name="T11" fmla="*/ 2147483647 h 1353"/>
              <a:gd name="T12" fmla="*/ 2147483647 w 4808"/>
              <a:gd name="T13" fmla="*/ 2147483647 h 1353"/>
              <a:gd name="T14" fmla="*/ 2147483647 w 4808"/>
              <a:gd name="T15" fmla="*/ 2147483647 h 1353"/>
              <a:gd name="T16" fmla="*/ 0 60000 65536"/>
              <a:gd name="T17" fmla="*/ 0 60000 65536"/>
              <a:gd name="T18" fmla="*/ 0 60000 65536"/>
              <a:gd name="T19" fmla="*/ 0 60000 65536"/>
              <a:gd name="T20" fmla="*/ 0 60000 65536"/>
              <a:gd name="T21" fmla="*/ 0 60000 65536"/>
              <a:gd name="T22" fmla="*/ 0 60000 65536"/>
              <a:gd name="T23" fmla="*/ 0 60000 65536"/>
              <a:gd name="T24" fmla="*/ 0 w 4808"/>
              <a:gd name="T25" fmla="*/ 0 h 1353"/>
              <a:gd name="T26" fmla="*/ 4808 w 4808"/>
              <a:gd name="T27" fmla="*/ 1353 h 135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808" h="1353">
                <a:moveTo>
                  <a:pt x="0" y="1346"/>
                </a:moveTo>
                <a:cubicBezTo>
                  <a:pt x="616" y="1349"/>
                  <a:pt x="1233" y="1353"/>
                  <a:pt x="1588" y="1300"/>
                </a:cubicBezTo>
                <a:cubicBezTo>
                  <a:pt x="1943" y="1247"/>
                  <a:pt x="1981" y="1126"/>
                  <a:pt x="2132" y="1028"/>
                </a:cubicBezTo>
                <a:cubicBezTo>
                  <a:pt x="2283" y="930"/>
                  <a:pt x="2321" y="838"/>
                  <a:pt x="2495" y="710"/>
                </a:cubicBezTo>
                <a:cubicBezTo>
                  <a:pt x="2669" y="582"/>
                  <a:pt x="2933" y="370"/>
                  <a:pt x="3175" y="257"/>
                </a:cubicBezTo>
                <a:cubicBezTo>
                  <a:pt x="3417" y="144"/>
                  <a:pt x="3727" y="60"/>
                  <a:pt x="3946" y="30"/>
                </a:cubicBezTo>
                <a:cubicBezTo>
                  <a:pt x="4165" y="0"/>
                  <a:pt x="4347" y="37"/>
                  <a:pt x="4491" y="75"/>
                </a:cubicBezTo>
                <a:cubicBezTo>
                  <a:pt x="4635" y="113"/>
                  <a:pt x="4755" y="227"/>
                  <a:pt x="4808" y="257"/>
                </a:cubicBezTo>
              </a:path>
            </a:pathLst>
          </a:custGeom>
          <a:noFill/>
          <a:ln w="28575">
            <a:solidFill>
              <a:srgbClr val="FF0000"/>
            </a:solidFill>
            <a:round/>
            <a:headEnd/>
            <a:tailEnd/>
          </a:ln>
        </p:spPr>
        <p:txBody>
          <a:bodyPr/>
          <a:lstStyle/>
          <a:p>
            <a:endParaRPr lang="en-US"/>
          </a:p>
        </p:txBody>
      </p:sp>
      <p:sp>
        <p:nvSpPr>
          <p:cNvPr id="21" name="Text Box 54"/>
          <p:cNvSpPr txBox="1">
            <a:spLocks noChangeArrowheads="1"/>
          </p:cNvSpPr>
          <p:nvPr/>
        </p:nvSpPr>
        <p:spPr bwMode="auto">
          <a:xfrm>
            <a:off x="5343525" y="5507038"/>
            <a:ext cx="1633538" cy="396875"/>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none">
            <a:spAutoFit/>
          </a:bodyPr>
          <a:lstStyle/>
          <a:p>
            <a:r>
              <a:rPr lang="en-GB" sz="2000" dirty="0">
                <a:latin typeface="Verdana" charset="0"/>
              </a:rPr>
              <a:t>Break Even</a:t>
            </a:r>
            <a:endParaRPr lang="en-US" sz="2000" dirty="0">
              <a:latin typeface="Verdana" charset="0"/>
            </a:endParaRPr>
          </a:p>
        </p:txBody>
      </p:sp>
      <p:sp>
        <p:nvSpPr>
          <p:cNvPr id="22" name="Text Box 55"/>
          <p:cNvSpPr txBox="1">
            <a:spLocks noChangeArrowheads="1"/>
          </p:cNvSpPr>
          <p:nvPr/>
        </p:nvSpPr>
        <p:spPr bwMode="auto">
          <a:xfrm>
            <a:off x="6496050" y="4138613"/>
            <a:ext cx="990600" cy="396875"/>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none">
            <a:spAutoFit/>
          </a:bodyPr>
          <a:lstStyle/>
          <a:p>
            <a:r>
              <a:rPr lang="en-GB" sz="2000" dirty="0">
                <a:latin typeface="Verdana" charset="0"/>
              </a:rPr>
              <a:t>Profits</a:t>
            </a:r>
            <a:endParaRPr lang="en-US" sz="2000" dirty="0">
              <a:latin typeface="Verdana" charset="0"/>
            </a:endParaRPr>
          </a:p>
        </p:txBody>
      </p:sp>
      <p:sp>
        <p:nvSpPr>
          <p:cNvPr id="23" name="Freeform 45"/>
          <p:cNvSpPr>
            <a:spLocks/>
          </p:cNvSpPr>
          <p:nvPr/>
        </p:nvSpPr>
        <p:spPr bwMode="auto">
          <a:xfrm>
            <a:off x="2700338" y="2565400"/>
            <a:ext cx="6119812" cy="2232025"/>
          </a:xfrm>
          <a:custGeom>
            <a:avLst/>
            <a:gdLst>
              <a:gd name="T0" fmla="*/ 0 w 3765"/>
              <a:gd name="T1" fmla="*/ 2147483647 h 1376"/>
              <a:gd name="T2" fmla="*/ 2147483647 w 3765"/>
              <a:gd name="T3" fmla="*/ 2147483647 h 1376"/>
              <a:gd name="T4" fmla="*/ 2147483647 w 3765"/>
              <a:gd name="T5" fmla="*/ 2147483647 h 1376"/>
              <a:gd name="T6" fmla="*/ 2147483647 w 3765"/>
              <a:gd name="T7" fmla="*/ 2147483647 h 1376"/>
              <a:gd name="T8" fmla="*/ 2147483647 w 3765"/>
              <a:gd name="T9" fmla="*/ 2147483647 h 1376"/>
              <a:gd name="T10" fmla="*/ 2147483647 w 3765"/>
              <a:gd name="T11" fmla="*/ 2147483647 h 1376"/>
              <a:gd name="T12" fmla="*/ 2147483647 w 3765"/>
              <a:gd name="T13" fmla="*/ 2147483647 h 1376"/>
              <a:gd name="T14" fmla="*/ 2147483647 w 3765"/>
              <a:gd name="T15" fmla="*/ 2147483647 h 1376"/>
              <a:gd name="T16" fmla="*/ 0 60000 65536"/>
              <a:gd name="T17" fmla="*/ 0 60000 65536"/>
              <a:gd name="T18" fmla="*/ 0 60000 65536"/>
              <a:gd name="T19" fmla="*/ 0 60000 65536"/>
              <a:gd name="T20" fmla="*/ 0 60000 65536"/>
              <a:gd name="T21" fmla="*/ 0 60000 65536"/>
              <a:gd name="T22" fmla="*/ 0 60000 65536"/>
              <a:gd name="T23" fmla="*/ 0 60000 65536"/>
              <a:gd name="T24" fmla="*/ 0 w 3765"/>
              <a:gd name="T25" fmla="*/ 0 h 1376"/>
              <a:gd name="T26" fmla="*/ 3765 w 3765"/>
              <a:gd name="T27" fmla="*/ 1376 h 137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765" h="1376">
                <a:moveTo>
                  <a:pt x="0" y="1376"/>
                </a:moveTo>
                <a:cubicBezTo>
                  <a:pt x="249" y="1319"/>
                  <a:pt x="499" y="1262"/>
                  <a:pt x="681" y="1149"/>
                </a:cubicBezTo>
                <a:cubicBezTo>
                  <a:pt x="863" y="1036"/>
                  <a:pt x="945" y="855"/>
                  <a:pt x="1089" y="696"/>
                </a:cubicBezTo>
                <a:cubicBezTo>
                  <a:pt x="1233" y="537"/>
                  <a:pt x="1407" y="303"/>
                  <a:pt x="1543" y="197"/>
                </a:cubicBezTo>
                <a:cubicBezTo>
                  <a:pt x="1679" y="91"/>
                  <a:pt x="1716" y="91"/>
                  <a:pt x="1905" y="61"/>
                </a:cubicBezTo>
                <a:cubicBezTo>
                  <a:pt x="2094" y="31"/>
                  <a:pt x="2435" y="0"/>
                  <a:pt x="2677" y="15"/>
                </a:cubicBezTo>
                <a:cubicBezTo>
                  <a:pt x="2919" y="30"/>
                  <a:pt x="3176" y="68"/>
                  <a:pt x="3357" y="151"/>
                </a:cubicBezTo>
                <a:cubicBezTo>
                  <a:pt x="3538" y="234"/>
                  <a:pt x="3697" y="454"/>
                  <a:pt x="3765" y="514"/>
                </a:cubicBezTo>
              </a:path>
            </a:pathLst>
          </a:custGeom>
          <a:noFill/>
          <a:ln w="57150">
            <a:solidFill>
              <a:srgbClr val="002060"/>
            </a:solidFill>
            <a:round/>
            <a:headEnd/>
            <a:tailEnd/>
          </a:ln>
        </p:spPr>
        <p:txBody>
          <a:bodyPr/>
          <a:lstStyle/>
          <a:p>
            <a:endParaRPr lang="en-US"/>
          </a:p>
        </p:txBody>
      </p:sp>
      <p:sp>
        <p:nvSpPr>
          <p:cNvPr id="24" name="Text Box 49"/>
          <p:cNvSpPr txBox="1">
            <a:spLocks noChangeArrowheads="1"/>
          </p:cNvSpPr>
          <p:nvPr/>
        </p:nvSpPr>
        <p:spPr bwMode="auto">
          <a:xfrm>
            <a:off x="5795963" y="1885950"/>
            <a:ext cx="2112962" cy="396875"/>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none">
            <a:spAutoFit/>
          </a:bodyPr>
          <a:lstStyle/>
          <a:p>
            <a:r>
              <a:rPr lang="en-GB" sz="2000" dirty="0">
                <a:latin typeface="Verdana" charset="0"/>
              </a:rPr>
              <a:t>PLC and Profits</a:t>
            </a:r>
            <a:endParaRPr lang="en-US" sz="2000" dirty="0">
              <a:latin typeface="Verdana" charset="0"/>
            </a:endParaRPr>
          </a:p>
        </p:txBody>
      </p:sp>
      <p:sp>
        <p:nvSpPr>
          <p:cNvPr id="25" name="Text Box 50"/>
          <p:cNvSpPr txBox="1">
            <a:spLocks noChangeArrowheads="1"/>
          </p:cNvSpPr>
          <p:nvPr/>
        </p:nvSpPr>
        <p:spPr bwMode="auto">
          <a:xfrm>
            <a:off x="8388350" y="3398838"/>
            <a:ext cx="655638" cy="396875"/>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none">
            <a:spAutoFit/>
          </a:bodyPr>
          <a:lstStyle/>
          <a:p>
            <a:r>
              <a:rPr lang="en-GB" sz="2000" dirty="0">
                <a:latin typeface="Verdana" charset="0"/>
              </a:rPr>
              <a:t>PLC</a:t>
            </a:r>
            <a:endParaRPr lang="en-US" sz="2000" dirty="0">
              <a:latin typeface="Verdana" charset="0"/>
            </a:endParaRPr>
          </a:p>
        </p:txBody>
      </p:sp>
      <p:sp>
        <p:nvSpPr>
          <p:cNvPr id="26" name="Line 53"/>
          <p:cNvSpPr>
            <a:spLocks noChangeShapeType="1"/>
          </p:cNvSpPr>
          <p:nvPr/>
        </p:nvSpPr>
        <p:spPr bwMode="auto">
          <a:xfrm flipH="1" flipV="1">
            <a:off x="5148263" y="4868863"/>
            <a:ext cx="574675" cy="647700"/>
          </a:xfrm>
          <a:prstGeom prst="line">
            <a:avLst/>
          </a:prstGeom>
          <a:noFill/>
          <a:ln w="38100">
            <a:solidFill>
              <a:schemeClr val="tx1"/>
            </a:solidFill>
            <a:round/>
            <a:headEnd/>
            <a:tailEnd type="triangle" w="med" len="med"/>
          </a:ln>
        </p:spPr>
        <p:txBody>
          <a:bodyPr/>
          <a:lstStyle/>
          <a:p>
            <a:endParaRPr lang="en-US"/>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dissolv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dissolve">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dissolve">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dissolve">
                                      <p:cBhvr>
                                        <p:cTn id="22" dur="500"/>
                                        <p:tgtEl>
                                          <p:spTgt spid="18"/>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dissolve">
                                      <p:cBhvr>
                                        <p:cTn id="27" dur="500"/>
                                        <p:tgtEl>
                                          <p:spTgt spid="19"/>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3" fill="hold" grpId="0" nodeType="click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strips(upRight)">
                                      <p:cBhvr>
                                        <p:cTn id="32" dur="3000"/>
                                        <p:tgtEl>
                                          <p:spTgt spid="20"/>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dissolve">
                                      <p:cBhvr>
                                        <p:cTn id="37" dur="500"/>
                                        <p:tgtEl>
                                          <p:spTgt spid="21"/>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dissolve">
                                      <p:cBhvr>
                                        <p:cTn id="42" dur="500"/>
                                        <p:tgtEl>
                                          <p:spTgt spid="22"/>
                                        </p:tgtEl>
                                      </p:cBhvr>
                                    </p:animEffect>
                                  </p:childTnLst>
                                </p:cTn>
                              </p:par>
                            </p:childTnLst>
                          </p:cTn>
                        </p:par>
                      </p:childTnLst>
                    </p:cTn>
                  </p:par>
                  <p:par>
                    <p:cTn id="43" fill="hold">
                      <p:stCondLst>
                        <p:cond delay="indefinite"/>
                      </p:stCondLst>
                      <p:childTnLst>
                        <p:par>
                          <p:cTn id="44" fill="hold">
                            <p:stCondLst>
                              <p:cond delay="0"/>
                            </p:stCondLst>
                            <p:childTnLst>
                              <p:par>
                                <p:cTn id="45" presetID="18" presetClass="entr" presetSubtype="3" fill="hold" grpId="0" nodeType="click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strips(upRight)">
                                      <p:cBhvr>
                                        <p:cTn id="47" dur="3000"/>
                                        <p:tgtEl>
                                          <p:spTgt spid="23"/>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24"/>
                                        </p:tgtEl>
                                        <p:attrNameLst>
                                          <p:attrName>style.visibility</p:attrName>
                                        </p:attrNameLst>
                                      </p:cBhvr>
                                      <p:to>
                                        <p:strVal val="visible"/>
                                      </p:to>
                                    </p:set>
                                    <p:animEffect transition="in" filter="dissolve">
                                      <p:cBhvr>
                                        <p:cTn id="52" dur="500"/>
                                        <p:tgtEl>
                                          <p:spTgt spid="24"/>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dissolve">
                                      <p:cBhvr>
                                        <p:cTn id="57" dur="500"/>
                                        <p:tgtEl>
                                          <p:spTgt spid="25"/>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26"/>
                                        </p:tgtEl>
                                        <p:attrNameLst>
                                          <p:attrName>style.visibility</p:attrName>
                                        </p:attrNameLst>
                                      </p:cBhvr>
                                      <p:to>
                                        <p:strVal val="visible"/>
                                      </p:to>
                                    </p:set>
                                    <p:animEffect transition="in" filter="dissolve">
                                      <p:cBhvr>
                                        <p:cTn id="6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0" y="914400"/>
            <a:ext cx="7772400" cy="914400"/>
          </a:xfrm>
        </p:spPr>
        <p:txBody>
          <a:bodyPr>
            <a:normAutofit fontScale="90000"/>
          </a:bodyPr>
          <a:lstStyle/>
          <a:p>
            <a:pPr marL="742950" indent="-742950"/>
            <a:r>
              <a:rPr lang="en-US" dirty="0" smtClean="0">
                <a:ln>
                  <a:solidFill>
                    <a:schemeClr val="tx1">
                      <a:lumMod val="65000"/>
                      <a:lumOff val="35000"/>
                    </a:schemeClr>
                  </a:solidFill>
                </a:ln>
                <a:blipFill>
                  <a:blip r:embed="rId2"/>
                  <a:tile tx="0" ty="0" sx="100000" sy="100000" flip="none" algn="tl"/>
                </a:blipFill>
                <a:effectLst>
                  <a:glow rad="139700">
                    <a:schemeClr val="accent2">
                      <a:satMod val="175000"/>
                      <a:alpha val="40000"/>
                    </a:schemeClr>
                  </a:glow>
                </a:effectLst>
                <a:latin typeface="Gill Sans Ultra Bold" pitchFamily="34" charset="0"/>
              </a:rPr>
              <a:t>INTRODUCTION STAGE </a:t>
            </a:r>
            <a:r>
              <a:rPr lang="en-US" dirty="0" smtClean="0">
                <a:ln>
                  <a:solidFill>
                    <a:schemeClr val="tx1">
                      <a:lumMod val="65000"/>
                      <a:lumOff val="35000"/>
                    </a:schemeClr>
                  </a:solidFill>
                </a:ln>
                <a:blipFill>
                  <a:blip r:embed="rId2"/>
                  <a:tile tx="0" ty="0" sx="100000" sy="100000" flip="none" algn="tl"/>
                </a:blipFill>
                <a:latin typeface="Gill Sans Ultra Bold" pitchFamily="34" charset="0"/>
              </a:rPr>
              <a:t>:</a:t>
            </a:r>
            <a:r>
              <a:rPr lang="en-US" dirty="0" smtClean="0">
                <a:ln>
                  <a:solidFill>
                    <a:schemeClr val="tx1">
                      <a:lumMod val="65000"/>
                      <a:lumOff val="35000"/>
                    </a:schemeClr>
                  </a:solidFill>
                </a:ln>
                <a:latin typeface="Gill Sans Ultra Bold" pitchFamily="34" charset="0"/>
              </a:rPr>
              <a:t/>
            </a:r>
            <a:br>
              <a:rPr lang="en-US" dirty="0" smtClean="0">
                <a:ln>
                  <a:solidFill>
                    <a:schemeClr val="tx1">
                      <a:lumMod val="65000"/>
                      <a:lumOff val="35000"/>
                    </a:schemeClr>
                  </a:solidFill>
                </a:ln>
                <a:latin typeface="Gill Sans Ultra Bold" pitchFamily="34" charset="0"/>
              </a:rPr>
            </a:br>
            <a:r>
              <a:rPr lang="en-US" dirty="0" smtClean="0">
                <a:ln>
                  <a:solidFill>
                    <a:schemeClr val="tx1">
                      <a:lumMod val="65000"/>
                      <a:lumOff val="35000"/>
                    </a:schemeClr>
                  </a:solidFill>
                </a:ln>
              </a:rPr>
              <a:t> </a:t>
            </a:r>
            <a:r>
              <a:rPr lang="en-US" sz="3600" dirty="0" smtClean="0">
                <a:ln>
                  <a:solidFill>
                    <a:schemeClr val="tx1">
                      <a:lumMod val="65000"/>
                      <a:lumOff val="35000"/>
                    </a:schemeClr>
                  </a:solidFill>
                </a:ln>
              </a:rPr>
              <a:t/>
            </a:r>
            <a:br>
              <a:rPr lang="en-US" sz="3600" dirty="0" smtClean="0">
                <a:ln>
                  <a:solidFill>
                    <a:schemeClr val="tx1">
                      <a:lumMod val="65000"/>
                      <a:lumOff val="35000"/>
                    </a:schemeClr>
                  </a:solidFill>
                </a:ln>
              </a:rPr>
            </a:br>
            <a:r>
              <a:rPr lang="en-US" sz="3600" dirty="0"/>
              <a:t/>
            </a:r>
            <a:br>
              <a:rPr lang="en-US" sz="3600" dirty="0"/>
            </a:br>
            <a:endParaRPr lang="en-US" sz="3600" dirty="0"/>
          </a:p>
        </p:txBody>
      </p:sp>
      <p:sp>
        <p:nvSpPr>
          <p:cNvPr id="4" name="Subtitle 3"/>
          <p:cNvSpPr>
            <a:spLocks noGrp="1"/>
          </p:cNvSpPr>
          <p:nvPr>
            <p:ph type="subTitle" idx="1"/>
          </p:nvPr>
        </p:nvSpPr>
        <p:spPr>
          <a:xfrm>
            <a:off x="457200" y="1143000"/>
            <a:ext cx="8458200" cy="5410200"/>
          </a:xfrm>
          <a:ln/>
          <a:effectLst>
            <a:glow rad="228600">
              <a:schemeClr val="accent2">
                <a:satMod val="175000"/>
                <a:alpha val="40000"/>
              </a:schemeClr>
            </a:glow>
            <a:outerShdw blurRad="65500" dist="38100" dir="5400000" rotWithShape="0">
              <a:srgbClr val="000000">
                <a:alpha val="40000"/>
              </a:srgbClr>
            </a:outerShdw>
          </a:effectLst>
        </p:spPr>
        <p:style>
          <a:lnRef idx="1">
            <a:schemeClr val="accent2"/>
          </a:lnRef>
          <a:fillRef idx="2">
            <a:schemeClr val="accent2"/>
          </a:fillRef>
          <a:effectRef idx="1">
            <a:schemeClr val="accent2"/>
          </a:effectRef>
          <a:fontRef idx="minor">
            <a:schemeClr val="dk1"/>
          </a:fontRef>
        </p:style>
        <p:txBody>
          <a:bodyPr>
            <a:normAutofit/>
          </a:bodyPr>
          <a:lstStyle/>
          <a:p>
            <a:pPr algn="just">
              <a:buFont typeface="Wingdings" pitchFamily="2" charset="2"/>
              <a:buChar char="v"/>
            </a:pPr>
            <a:r>
              <a:rPr lang="en-US" i="1" dirty="0" smtClean="0">
                <a:solidFill>
                  <a:schemeClr val="tx1"/>
                </a:solidFill>
              </a:rPr>
              <a:t>The introduction stage in  preceded by “production   planning and development”.</a:t>
            </a:r>
          </a:p>
          <a:p>
            <a:pPr algn="just">
              <a:buFont typeface="Wingdings" pitchFamily="2" charset="2"/>
              <a:buChar char="v"/>
            </a:pPr>
            <a:r>
              <a:rPr lang="en-US" i="1" dirty="0" smtClean="0">
                <a:solidFill>
                  <a:schemeClr val="tx1"/>
                </a:solidFill>
              </a:rPr>
              <a:t>This period requires </a:t>
            </a:r>
            <a:r>
              <a:rPr lang="en-US" i="1" smtClean="0">
                <a:solidFill>
                  <a:schemeClr val="tx1"/>
                </a:solidFill>
              </a:rPr>
              <a:t>greater </a:t>
            </a:r>
            <a:r>
              <a:rPr lang="en-US" i="1" smtClean="0">
                <a:solidFill>
                  <a:schemeClr val="tx1"/>
                </a:solidFill>
              </a:rPr>
              <a:t>investment</a:t>
            </a:r>
            <a:r>
              <a:rPr lang="en-US" i="1" dirty="0" smtClean="0">
                <a:solidFill>
                  <a:schemeClr val="tx1"/>
                </a:solidFill>
              </a:rPr>
              <a:t>.</a:t>
            </a:r>
          </a:p>
          <a:p>
            <a:pPr algn="just">
              <a:buFont typeface="Wingdings" pitchFamily="2" charset="2"/>
              <a:buChar char="v"/>
            </a:pPr>
            <a:r>
              <a:rPr lang="en-US" i="1" dirty="0" smtClean="0">
                <a:solidFill>
                  <a:schemeClr val="tx1"/>
                </a:solidFill>
              </a:rPr>
              <a:t>Sale will gradually start.</a:t>
            </a:r>
          </a:p>
          <a:p>
            <a:pPr algn="just">
              <a:buFont typeface="Wingdings" pitchFamily="2" charset="2"/>
              <a:buChar char="v"/>
            </a:pPr>
            <a:r>
              <a:rPr lang="en-US" i="1" dirty="0" smtClean="0">
                <a:solidFill>
                  <a:schemeClr val="tx1"/>
                </a:solidFill>
              </a:rPr>
              <a:t>Profit will be low.</a:t>
            </a:r>
          </a:p>
          <a:p>
            <a:pPr algn="just">
              <a:buFont typeface="Wingdings" pitchFamily="2" charset="2"/>
              <a:buChar char="v"/>
            </a:pPr>
            <a:r>
              <a:rPr lang="en-US" i="1" dirty="0" smtClean="0">
                <a:solidFill>
                  <a:schemeClr val="tx1"/>
                </a:solidFill>
              </a:rPr>
              <a:t>The product through advertising and other selling techniques.</a:t>
            </a:r>
          </a:p>
          <a:p>
            <a:pPr algn="just">
              <a:buFont typeface="Wingdings" pitchFamily="2" charset="2"/>
              <a:buChar char="v"/>
            </a:pPr>
            <a:r>
              <a:rPr lang="en-US" i="1" dirty="0" smtClean="0">
                <a:solidFill>
                  <a:schemeClr val="tx1"/>
                </a:solidFill>
              </a:rPr>
              <a:t>Steps must be taken by the market to </a:t>
            </a:r>
            <a:r>
              <a:rPr lang="en-US" i="1" dirty="0" err="1" smtClean="0">
                <a:solidFill>
                  <a:schemeClr val="tx1"/>
                </a:solidFill>
              </a:rPr>
              <a:t>popularise</a:t>
            </a:r>
            <a:r>
              <a:rPr lang="en-US" i="1" dirty="0" smtClean="0">
                <a:solidFill>
                  <a:schemeClr val="tx1"/>
                </a:solidFill>
              </a:rPr>
              <a:t> the brand name…</a:t>
            </a:r>
          </a:p>
          <a:p>
            <a:pPr algn="just">
              <a:buFont typeface="Wingdings" pitchFamily="2" charset="2"/>
              <a:buChar char="v"/>
            </a:pPr>
            <a:endParaRPr lang="en-US" dirty="0" smtClean="0"/>
          </a:p>
        </p:txBody>
      </p:sp>
    </p:spTree>
  </p:cSld>
  <p:clrMapOvr>
    <a:masterClrMapping/>
  </p:clrMapOvr>
  <p:transition spd="slow">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447800" y="-304800"/>
            <a:ext cx="7772400" cy="1470025"/>
          </a:xfrm>
        </p:spPr>
        <p:txBody>
          <a:bodyPr/>
          <a:lstStyle/>
          <a:p>
            <a:r>
              <a:rPr lang="en-US" dirty="0" smtClean="0">
                <a:blipFill>
                  <a:blip r:embed="rId2"/>
                  <a:tile tx="0" ty="0" sx="100000" sy="100000" flip="none" algn="tl"/>
                </a:blipFill>
                <a:latin typeface="Gill Sans Ultra Bold" pitchFamily="34" charset="0"/>
              </a:rPr>
              <a:t>Growth stage:</a:t>
            </a:r>
            <a:endParaRPr lang="en-US" dirty="0">
              <a:blipFill>
                <a:blip r:embed="rId2"/>
                <a:tile tx="0" ty="0" sx="100000" sy="100000" flip="none" algn="tl"/>
              </a:blipFill>
              <a:latin typeface="Gill Sans Ultra Bold" pitchFamily="34" charset="0"/>
            </a:endParaRPr>
          </a:p>
        </p:txBody>
      </p:sp>
      <p:sp>
        <p:nvSpPr>
          <p:cNvPr id="6" name="Subtitle 5"/>
          <p:cNvSpPr>
            <a:spLocks noGrp="1"/>
          </p:cNvSpPr>
          <p:nvPr>
            <p:ph type="subTitle" idx="1"/>
          </p:nvPr>
        </p:nvSpPr>
        <p:spPr>
          <a:xfrm>
            <a:off x="228600" y="990600"/>
            <a:ext cx="8763000" cy="5638800"/>
          </a:xfrm>
          <a:ln w="76200"/>
        </p:spPr>
        <p:style>
          <a:lnRef idx="1">
            <a:schemeClr val="accent3"/>
          </a:lnRef>
          <a:fillRef idx="2">
            <a:schemeClr val="accent3"/>
          </a:fillRef>
          <a:effectRef idx="1">
            <a:schemeClr val="accent3"/>
          </a:effectRef>
          <a:fontRef idx="minor">
            <a:schemeClr val="dk1"/>
          </a:fontRef>
        </p:style>
        <p:txBody>
          <a:bodyPr>
            <a:normAutofit/>
          </a:bodyPr>
          <a:lstStyle/>
          <a:p>
            <a:pPr algn="l">
              <a:buFont typeface="Wingdings" pitchFamily="2" charset="2"/>
              <a:buChar char="v"/>
            </a:pPr>
            <a:r>
              <a:rPr lang="en-US" i="1" dirty="0" smtClean="0">
                <a:solidFill>
                  <a:schemeClr val="tx1"/>
                </a:solidFill>
              </a:rPr>
              <a:t>In this stage ,both sales and profit, will begin to rise.</a:t>
            </a:r>
          </a:p>
          <a:p>
            <a:pPr algn="l">
              <a:buFont typeface="Wingdings" pitchFamily="2" charset="2"/>
              <a:buChar char="v"/>
            </a:pPr>
            <a:r>
              <a:rPr lang="en-US" i="1" dirty="0" smtClean="0">
                <a:solidFill>
                  <a:schemeClr val="tx1"/>
                </a:solidFill>
              </a:rPr>
              <a:t>Competition may enter the market seeing prospects.</a:t>
            </a:r>
          </a:p>
          <a:p>
            <a:pPr algn="l">
              <a:buFont typeface="Wingdings" pitchFamily="2" charset="2"/>
              <a:buChar char="v"/>
            </a:pPr>
            <a:r>
              <a:rPr lang="en-US" i="1" dirty="0" smtClean="0">
                <a:solidFill>
                  <a:schemeClr val="tx1"/>
                </a:solidFill>
              </a:rPr>
              <a:t>The management, therefore, should try to change in approach by changing its strategy from “buy my product” “try my product”.</a:t>
            </a:r>
          </a:p>
          <a:p>
            <a:pPr algn="l">
              <a:buFont typeface="Wingdings" pitchFamily="2" charset="2"/>
              <a:buChar char="v"/>
            </a:pPr>
            <a:r>
              <a:rPr lang="en-US" i="1" dirty="0" smtClean="0">
                <a:solidFill>
                  <a:schemeClr val="tx1"/>
                </a:solidFill>
              </a:rPr>
              <a:t>Moderate to create brand preference.</a:t>
            </a:r>
          </a:p>
          <a:p>
            <a:pPr algn="l">
              <a:buFont typeface="Wingdings" pitchFamily="2" charset="2"/>
              <a:buChar char="v"/>
            </a:pPr>
            <a:r>
              <a:rPr lang="en-US" i="1" dirty="0" smtClean="0">
                <a:solidFill>
                  <a:schemeClr val="tx1"/>
                </a:solidFill>
              </a:rPr>
              <a:t>This may be done by an effective advertisement  campaign.</a:t>
            </a:r>
            <a:endParaRPr lang="en-US" i="1" dirty="0">
              <a:solidFill>
                <a:schemeClr val="tx1"/>
              </a:solidFill>
            </a:endParaRPr>
          </a:p>
        </p:txBody>
      </p:sp>
    </p:spTree>
  </p:cSld>
  <p:clrMapOvr>
    <a:masterClrMapping/>
  </p:clrMapOvr>
  <p:transition spd="slow">
    <p:strips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057400" y="-152400"/>
            <a:ext cx="7772400" cy="1470025"/>
          </a:xfrm>
        </p:spPr>
        <p:txBody>
          <a:bodyPr/>
          <a:lstStyle/>
          <a:p>
            <a:r>
              <a:rPr lang="en-US" dirty="0" smtClean="0">
                <a:blipFill>
                  <a:blip r:embed="rId2"/>
                  <a:tile tx="0" ty="0" sx="100000" sy="100000" flip="none" algn="tl"/>
                </a:blipFill>
                <a:latin typeface="Gill Sans Ultra Bold" pitchFamily="34" charset="0"/>
              </a:rPr>
              <a:t>Maturity :</a:t>
            </a:r>
            <a:r>
              <a:rPr lang="en-US" dirty="0" smtClean="0"/>
              <a:t/>
            </a:r>
            <a:br>
              <a:rPr lang="en-US" dirty="0" smtClean="0"/>
            </a:br>
            <a:endParaRPr lang="en-US" dirty="0"/>
          </a:p>
        </p:txBody>
      </p:sp>
      <p:sp>
        <p:nvSpPr>
          <p:cNvPr id="5" name="Subtitle 4"/>
          <p:cNvSpPr>
            <a:spLocks noGrp="1"/>
          </p:cNvSpPr>
          <p:nvPr>
            <p:ph type="subTitle" idx="1"/>
          </p:nvPr>
        </p:nvSpPr>
        <p:spPr>
          <a:xfrm>
            <a:off x="533400" y="762000"/>
            <a:ext cx="8001000" cy="5791200"/>
          </a:xfrm>
          <a:ln w="76200">
            <a:prstDash val="sysDash"/>
          </a:ln>
        </p:spPr>
        <p:style>
          <a:lnRef idx="1">
            <a:schemeClr val="accent4"/>
          </a:lnRef>
          <a:fillRef idx="2">
            <a:schemeClr val="accent4"/>
          </a:fillRef>
          <a:effectRef idx="1">
            <a:schemeClr val="accent4"/>
          </a:effectRef>
          <a:fontRef idx="minor">
            <a:schemeClr val="dk1"/>
          </a:fontRef>
        </p:style>
        <p:txBody>
          <a:bodyPr>
            <a:normAutofit/>
          </a:bodyPr>
          <a:lstStyle/>
          <a:p>
            <a:pPr algn="l">
              <a:buFont typeface="Wingdings" pitchFamily="2" charset="2"/>
              <a:buChar char="v"/>
            </a:pPr>
            <a:r>
              <a:rPr lang="en-US" i="1" dirty="0" smtClean="0">
                <a:solidFill>
                  <a:schemeClr val="tx2">
                    <a:lumMod val="50000"/>
                  </a:schemeClr>
                </a:solidFill>
              </a:rPr>
              <a:t>Both sales and profit will reach the maximum level at this stage.</a:t>
            </a:r>
          </a:p>
          <a:p>
            <a:pPr algn="l">
              <a:buFont typeface="Wingdings" pitchFamily="2" charset="2"/>
              <a:buChar char="v"/>
            </a:pPr>
            <a:r>
              <a:rPr lang="en-US" i="1" dirty="0" smtClean="0">
                <a:solidFill>
                  <a:schemeClr val="tx2">
                    <a:lumMod val="50000"/>
                  </a:schemeClr>
                </a:solidFill>
              </a:rPr>
              <a:t>The manufacture introduce new models or adopt methods such as trading, to promote the sale of their brand.</a:t>
            </a:r>
          </a:p>
          <a:p>
            <a:pPr algn="l">
              <a:buFont typeface="Wingdings" pitchFamily="2" charset="2"/>
              <a:buChar char="v"/>
            </a:pPr>
            <a:r>
              <a:rPr lang="en-US" i="1" dirty="0" smtClean="0">
                <a:solidFill>
                  <a:schemeClr val="tx2">
                    <a:lumMod val="50000"/>
                  </a:schemeClr>
                </a:solidFill>
              </a:rPr>
              <a:t>In economic terms  this is the stage where supply exceeds demand.</a:t>
            </a:r>
          </a:p>
          <a:p>
            <a:pPr algn="l">
              <a:buFont typeface="Wingdings" pitchFamily="2" charset="2"/>
              <a:buChar char="v"/>
            </a:pPr>
            <a:r>
              <a:rPr lang="en-US" i="1" dirty="0" smtClean="0">
                <a:solidFill>
                  <a:schemeClr val="tx2">
                    <a:lumMod val="50000"/>
                  </a:schemeClr>
                </a:solidFill>
              </a:rPr>
              <a:t>Some of the promotional efforts may lengthen the span of this stage but they will not offer a permanent solution.    </a:t>
            </a:r>
            <a:endParaRPr lang="en-US" i="1" dirty="0">
              <a:solidFill>
                <a:schemeClr val="tx2">
                  <a:lumMod val="50000"/>
                </a:schemeClr>
              </a:solidFill>
            </a:endParaRPr>
          </a:p>
        </p:txBody>
      </p:sp>
    </p:spTree>
  </p:cSld>
  <p:clrMapOvr>
    <a:masterClrMapping/>
  </p:clrMapOvr>
  <p:transition spd="slow">
    <p:strips dir="ld"/>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497</TotalTime>
  <Words>320</Words>
  <Application>Microsoft Office PowerPoint</Application>
  <PresentationFormat>On-screen Show (4:3)</PresentationFormat>
  <Paragraphs>73</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    WHAT IS A PRODUCT?   “everything the purchaser gets in exchange for his money”     </vt:lpstr>
      <vt:lpstr>THE POSITION OF THE PRODUCT IN MARKETING MANAGEMENT :  </vt:lpstr>
      <vt:lpstr>PRODUCT LIFE CYCLE :  Products like living beings have a  definite life span. The life cycle of human beings is characterized by certain stages like childhood, adolescence, adulthood and old age. The life cycle of a product consists of the following stages:                                1.Introduction                          2.Growth                          3.Maturity and                          4.Decline        </vt:lpstr>
      <vt:lpstr>: </vt:lpstr>
      <vt:lpstr>Product life cycle chart:  </vt:lpstr>
      <vt:lpstr>Product life cycle chart:</vt:lpstr>
      <vt:lpstr>INTRODUCTION STAGE :    </vt:lpstr>
      <vt:lpstr>Growth stage:</vt:lpstr>
      <vt:lpstr>Maturity : </vt:lpstr>
      <vt:lpstr>Decline: </vt:lpstr>
      <vt:lpstr>Conclusion : The concept of product life cycle guides the marketers in selecting the appropriate strategy for every stage. However, it is not necessary that every product should pass through all the different stages. Some products may die in the introduction stage itself. The time span in every stage will also vary from product to product…</vt:lpstr>
    </vt:vector>
  </TitlesOfParts>
  <Company>sjc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product life cycle</dc:title>
  <dc:creator>Admin</dc:creator>
  <cp:lastModifiedBy>welcome</cp:lastModifiedBy>
  <cp:revision>72</cp:revision>
  <dcterms:created xsi:type="dcterms:W3CDTF">2013-09-20T11:16:30Z</dcterms:created>
  <dcterms:modified xsi:type="dcterms:W3CDTF">2014-08-28T08:04:15Z</dcterms:modified>
</cp:coreProperties>
</file>